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519" r:id="rId3"/>
    <p:sldId id="270" r:id="rId4"/>
    <p:sldId id="690" r:id="rId5"/>
    <p:sldId id="691" r:id="rId6"/>
    <p:sldId id="688" r:id="rId7"/>
    <p:sldId id="689" r:id="rId8"/>
    <p:sldId id="661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706E"/>
    <a:srgbClr val="79D75B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25" autoAdjust="0"/>
    <p:restoredTop sz="93971" autoAdjust="0"/>
  </p:normalViewPr>
  <p:slideViewPr>
    <p:cSldViewPr snapToGrid="0" snapToObjects="1">
      <p:cViewPr varScale="1">
        <p:scale>
          <a:sx n="110" d="100"/>
          <a:sy n="110" d="100"/>
        </p:scale>
        <p:origin x="320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5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46" d="100"/>
          <a:sy n="46" d="100"/>
        </p:scale>
        <p:origin x="2736" y="3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CCCE6-CA5E-4C26-BD5C-A5615D12C197}" type="datetimeFigureOut">
              <a:rPr lang="fr-FR" smtClean="0"/>
              <a:t>28/09/2021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50AE5-C94D-44B2-98A5-A22995BB41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723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A0ED5-94D7-8145-AD91-20EAC80F49BA}" type="datetimeFigureOut">
              <a:rPr lang="x-none" smtClean="0"/>
              <a:pPr/>
              <a:t>28/09/2021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9E4FB-339F-FE46-B9ED-BF94D037CC59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50852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50C4E694-4681-CE4A-A8CF-155323877C3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677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92E26-AA01-C14D-81CF-A6BA8BE3CE3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54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92E26-AA01-C14D-81CF-A6BA8BE3CE3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08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9E4FB-339F-FE46-B9ED-BF94D037CC59}" type="slidenum">
              <a:rPr lang="x-none" smtClean="0"/>
              <a:pPr/>
              <a:t>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982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Titl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905066" cy="1320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781280" y="6041361"/>
            <a:ext cx="91193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061" y="6041361"/>
            <a:ext cx="68333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112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10304702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992419"/>
            <a:ext cx="7224524" cy="182649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bg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26214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bg1"/>
                </a:solidFill>
                <a:latin typeface="Arial"/>
              </a:rPr>
              <a:t>”</a:t>
            </a:r>
            <a:endParaRPr lang="en-US" dirty="0">
              <a:solidFill>
                <a:schemeClr val="bg1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(Blue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-1" y="0"/>
            <a:ext cx="12192001" cy="3429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4"/>
          <p:cNvSpPr>
            <a:spLocks noGrp="1"/>
          </p:cNvSpPr>
          <p:nvPr>
            <p:ph type="title" hasCustomPrompt="1"/>
          </p:nvPr>
        </p:nvSpPr>
        <p:spPr>
          <a:xfrm>
            <a:off x="609600" y="2148840"/>
            <a:ext cx="10972800" cy="1119236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90000"/>
              </a:lnSpc>
              <a:defRPr sz="3600" b="1" baseline="0">
                <a:solidFill>
                  <a:srgbClr val="FFFFFF"/>
                </a:solidFill>
                <a:latin typeface="Arial" charset="0"/>
                <a:cs typeface="Helvetica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3" hasCustomPrompt="1"/>
          </p:nvPr>
        </p:nvSpPr>
        <p:spPr>
          <a:xfrm>
            <a:off x="609601" y="3977641"/>
            <a:ext cx="5913120" cy="36576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>
              <a:defRPr sz="1400">
                <a:solidFill>
                  <a:srgbClr val="D96515"/>
                </a:solidFill>
              </a:defRPr>
            </a:lvl2pPr>
            <a:lvl3pPr>
              <a:defRPr sz="1400">
                <a:solidFill>
                  <a:srgbClr val="D96515"/>
                </a:solidFill>
              </a:defRPr>
            </a:lvl3pPr>
            <a:lvl4pPr>
              <a:defRPr sz="1400">
                <a:solidFill>
                  <a:srgbClr val="D96515"/>
                </a:solidFill>
              </a:defRPr>
            </a:lvl4pPr>
            <a:lvl5pPr>
              <a:defRPr sz="1400">
                <a:solidFill>
                  <a:srgbClr val="D96515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1" y="4462272"/>
            <a:ext cx="5913120" cy="4572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1800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3946507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bjectiv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1401403"/>
            <a:ext cx="10972800" cy="42910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</a:defRPr>
            </a:lvl3pPr>
            <a:lvl4pPr>
              <a:defRPr sz="2200">
                <a:solidFill>
                  <a:schemeClr val="accent1"/>
                </a:solidFill>
              </a:defRPr>
            </a:lvl4pPr>
            <a:lvl5pPr>
              <a:defRPr sz="2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B2F2B5-58A3-9F4F-83E2-9660BC2FA0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2"/>
          <p:cNvSpPr>
            <a:spLocks noGrp="1"/>
          </p:cNvSpPr>
          <p:nvPr>
            <p:ph type="title" hasCustomPrompt="1"/>
          </p:nvPr>
        </p:nvSpPr>
        <p:spPr>
          <a:xfrm>
            <a:off x="609600" y="329184"/>
            <a:ext cx="10972800" cy="533400"/>
          </a:xfrm>
          <a:effectLst/>
        </p:spPr>
        <p:txBody>
          <a:bodyPr/>
          <a:lstStyle>
            <a:lvl1pPr>
              <a:defRPr sz="3200">
                <a:solidFill>
                  <a:schemeClr val="accent4"/>
                </a:solidFill>
              </a:defRPr>
            </a:lvl1pPr>
          </a:lstStyle>
          <a:p>
            <a:r>
              <a:rPr lang="en-US" b="0" dirty="0"/>
              <a:t>Objective slide </a:t>
            </a:r>
          </a:p>
        </p:txBody>
      </p:sp>
    </p:spTree>
    <p:extLst>
      <p:ext uri="{BB962C8B-B14F-4D97-AF65-F5344CB8AC3E}">
        <p14:creationId xmlns:p14="http://schemas.microsoft.com/office/powerpoint/2010/main" val="38094814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ull quote (blu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99673" y="4624605"/>
            <a:ext cx="10375675" cy="615526"/>
          </a:xfrm>
        </p:spPr>
        <p:txBody>
          <a:bodyPr anchor="ctr"/>
          <a:lstStyle>
            <a:lvl1pPr>
              <a:defRPr sz="1800" b="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Author or Source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904049" y="1732950"/>
            <a:ext cx="10373552" cy="2672550"/>
            <a:chOff x="914400" y="1732950"/>
            <a:chExt cx="7316788" cy="2672550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914400" y="1732950"/>
              <a:ext cx="73152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915988" y="4302313"/>
              <a:ext cx="7315200" cy="103187"/>
            </a:xfrm>
            <a:custGeom>
              <a:avLst/>
              <a:gdLst>
                <a:gd name="T0" fmla="*/ 0 w 4608"/>
                <a:gd name="T1" fmla="*/ 0 h 65"/>
                <a:gd name="T2" fmla="*/ 224 w 4608"/>
                <a:gd name="T3" fmla="*/ 0 h 65"/>
                <a:gd name="T4" fmla="*/ 286 w 4608"/>
                <a:gd name="T5" fmla="*/ 65 h 65"/>
                <a:gd name="T6" fmla="*/ 349 w 4608"/>
                <a:gd name="T7" fmla="*/ 0 h 65"/>
                <a:gd name="T8" fmla="*/ 4608 w 4608"/>
                <a:gd name="T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08" h="65">
                  <a:moveTo>
                    <a:pt x="0" y="0"/>
                  </a:moveTo>
                  <a:lnTo>
                    <a:pt x="224" y="0"/>
                  </a:lnTo>
                  <a:lnTo>
                    <a:pt x="286" y="65"/>
                  </a:lnTo>
                  <a:lnTo>
                    <a:pt x="349" y="0"/>
                  </a:lnTo>
                  <a:lnTo>
                    <a:pt x="4608" y="0"/>
                  </a:lnTo>
                </a:path>
              </a:pathLst>
            </a:custGeom>
            <a:noFill/>
            <a:ln w="9525" cap="flat">
              <a:solidFill>
                <a:schemeClr val="bg1">
                  <a:lumMod val="8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905938" y="2017657"/>
            <a:ext cx="10369551" cy="1984533"/>
          </a:xfrm>
        </p:spPr>
        <p:txBody>
          <a:bodyPr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81101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w/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599" y="1401403"/>
            <a:ext cx="10972800" cy="42910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Arial"/>
              <a:buNone/>
              <a:defRPr sz="2400">
                <a:solidFill>
                  <a:schemeClr val="accent1"/>
                </a:solidFill>
              </a:defRPr>
            </a:lvl1pPr>
            <a:lvl2pPr>
              <a:buClr>
                <a:schemeClr val="accent1"/>
              </a:buClr>
              <a:defRPr sz="2200">
                <a:solidFill>
                  <a:schemeClr val="accent1"/>
                </a:solidFill>
              </a:defRPr>
            </a:lvl2pPr>
            <a:lvl3pPr>
              <a:buClr>
                <a:schemeClr val="accent1"/>
              </a:buClr>
              <a:defRPr sz="2200">
                <a:solidFill>
                  <a:schemeClr val="accent1"/>
                </a:solidFill>
              </a:defRPr>
            </a:lvl3pPr>
            <a:lvl4pPr>
              <a:buClr>
                <a:schemeClr val="accent1"/>
              </a:buClr>
              <a:defRPr sz="2200">
                <a:solidFill>
                  <a:schemeClr val="accent1"/>
                </a:solidFill>
              </a:defRPr>
            </a:lvl4pPr>
            <a:lvl5pPr>
              <a:buClr>
                <a:schemeClr val="accent1"/>
              </a:buClr>
              <a:defRPr sz="2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2F2B5-58A3-9F4F-83E2-9660BC2FA0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599" y="864393"/>
            <a:ext cx="10972800" cy="296862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Subhead</a:t>
            </a:r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609599" y="330993"/>
            <a:ext cx="10972800" cy="533400"/>
          </a:xfrm>
        </p:spPr>
        <p:txBody>
          <a:bodyPr/>
          <a:lstStyle>
            <a:lvl1pPr>
              <a:defRPr sz="3200">
                <a:solidFill>
                  <a:schemeClr val="accent4"/>
                </a:solidFill>
                <a:effectLst/>
              </a:defRPr>
            </a:lvl1pPr>
          </a:lstStyle>
          <a:p>
            <a:r>
              <a:rPr lang="en-US" b="0" dirty="0"/>
              <a:t>Content slide </a:t>
            </a:r>
          </a:p>
        </p:txBody>
      </p:sp>
    </p:spTree>
    <p:extLst>
      <p:ext uri="{BB962C8B-B14F-4D97-AF65-F5344CB8AC3E}">
        <p14:creationId xmlns:p14="http://schemas.microsoft.com/office/powerpoint/2010/main" val="18361729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 Slide w/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2F2B5-58A3-9F4F-83E2-9660BC2FA0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599" y="864393"/>
            <a:ext cx="10972800" cy="296862"/>
          </a:xfrm>
        </p:spPr>
        <p:txBody>
          <a:bodyPr/>
          <a:lstStyle>
            <a:lvl1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Subhead</a:t>
            </a:r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609599" y="330993"/>
            <a:ext cx="10972800" cy="533400"/>
          </a:xfrm>
          <a:effectLst/>
        </p:spPr>
        <p:txBody>
          <a:bodyPr/>
          <a:lstStyle>
            <a:lvl1pPr>
              <a:defRPr sz="3200">
                <a:solidFill>
                  <a:schemeClr val="accent4"/>
                </a:solidFill>
              </a:defRPr>
            </a:lvl1pPr>
          </a:lstStyle>
          <a:p>
            <a:r>
              <a:rPr lang="en-US" b="0" dirty="0"/>
              <a:t>Content slide </a:t>
            </a:r>
          </a:p>
        </p:txBody>
      </p:sp>
    </p:spTree>
    <p:extLst>
      <p:ext uri="{BB962C8B-B14F-4D97-AF65-F5344CB8AC3E}">
        <p14:creationId xmlns:p14="http://schemas.microsoft.com/office/powerpoint/2010/main" val="17728394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ction Break (Orange)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192094"/>
            <a:ext cx="10972800" cy="788049"/>
          </a:xfrm>
          <a:prstGeom prst="rect">
            <a:avLst/>
          </a:prstGeom>
          <a:effectLst/>
        </p:spPr>
        <p:txBody>
          <a:bodyPr>
            <a:noAutofit/>
          </a:bodyPr>
          <a:lstStyle>
            <a:lvl1pPr>
              <a:defRPr sz="5500"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Section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3978750"/>
            <a:ext cx="10972800" cy="6683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700" i="0">
                <a:solidFill>
                  <a:schemeClr val="accent1"/>
                </a:solidFill>
              </a:defRPr>
            </a:lvl1pPr>
            <a:lvl2pPr>
              <a:defRPr sz="2300" i="1">
                <a:solidFill>
                  <a:srgbClr val="D96515"/>
                </a:solidFill>
              </a:defRPr>
            </a:lvl2pPr>
            <a:lvl3pPr>
              <a:defRPr sz="2100" i="1">
                <a:solidFill>
                  <a:srgbClr val="D96515"/>
                </a:solidFill>
              </a:defRPr>
            </a:lvl3pPr>
            <a:lvl4pPr>
              <a:defRPr sz="1800" i="1">
                <a:solidFill>
                  <a:srgbClr val="D96515"/>
                </a:solidFill>
              </a:defRPr>
            </a:lvl4pPr>
            <a:lvl5pPr>
              <a:defRPr sz="1800" i="1">
                <a:solidFill>
                  <a:srgbClr val="D96515"/>
                </a:solidFill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Subhead Text</a:t>
            </a:r>
          </a:p>
        </p:txBody>
      </p:sp>
    </p:spTree>
    <p:extLst>
      <p:ext uri="{BB962C8B-B14F-4D97-AF65-F5344CB8AC3E}">
        <p14:creationId xmlns:p14="http://schemas.microsoft.com/office/powerpoint/2010/main" val="34379657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32" y="5462132"/>
            <a:ext cx="11321369" cy="1395869"/>
          </a:xfrm>
          <a:prstGeom prst="rect">
            <a:avLst/>
          </a:prstGeom>
        </p:spPr>
      </p:pic>
      <p:pic>
        <p:nvPicPr>
          <p:cNvPr id="8" name="Picture 3" descr="C:\Users\srouge\Desktop\Logo_-Ila_bleuclai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944" y="5891155"/>
            <a:ext cx="2899437" cy="938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-8704" y="548680"/>
            <a:ext cx="728107" cy="216024"/>
          </a:xfrm>
          <a:prstGeom prst="rect">
            <a:avLst/>
          </a:prstGeom>
          <a:solidFill>
            <a:srgbClr val="17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cxnSp>
        <p:nvCxnSpPr>
          <p:cNvPr id="12" name="Connecteur droit 18"/>
          <p:cNvCxnSpPr/>
          <p:nvPr userDrawn="1"/>
        </p:nvCxnSpPr>
        <p:spPr>
          <a:xfrm>
            <a:off x="1295467" y="1052736"/>
            <a:ext cx="10896533" cy="0"/>
          </a:xfrm>
          <a:prstGeom prst="line">
            <a:avLst/>
          </a:prstGeom>
          <a:ln w="6350">
            <a:solidFill>
              <a:srgbClr val="1742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5"/>
          <p:cNvCxnSpPr/>
          <p:nvPr userDrawn="1"/>
        </p:nvCxnSpPr>
        <p:spPr>
          <a:xfrm>
            <a:off x="1295467" y="1052736"/>
            <a:ext cx="5085589" cy="0"/>
          </a:xfrm>
          <a:prstGeom prst="line">
            <a:avLst/>
          </a:prstGeom>
          <a:ln w="38100">
            <a:solidFill>
              <a:srgbClr val="1742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3"/>
          <p:cNvSpPr>
            <a:spLocks noGrp="1"/>
          </p:cNvSpPr>
          <p:nvPr>
            <p:ph sz="quarter" idx="13"/>
          </p:nvPr>
        </p:nvSpPr>
        <p:spPr>
          <a:xfrm>
            <a:off x="527052" y="1158875"/>
            <a:ext cx="11329589" cy="4303256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1800">
                <a:solidFill>
                  <a:srgbClr val="17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600">
                <a:solidFill>
                  <a:srgbClr val="17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6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buFont typeface="Wingdings" panose="05000000000000000000" pitchFamily="2" charset="2"/>
              <a:buChar char="§"/>
              <a:defRPr sz="1400">
                <a:solidFill>
                  <a:srgbClr val="17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171872" y="214957"/>
            <a:ext cx="10684768" cy="883470"/>
          </a:xfrm>
        </p:spPr>
        <p:txBody>
          <a:bodyPr>
            <a:normAutofit/>
          </a:bodyPr>
          <a:lstStyle>
            <a:lvl1pPr algn="l">
              <a:defRPr sz="3200" baseline="0">
                <a:solidFill>
                  <a:srgbClr val="17428C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331" y="64643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ADE209B-7952-4A33-B3D5-D211958849BE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658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2480" y="609600"/>
            <a:ext cx="8596668" cy="13208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2480" y="2160589"/>
            <a:ext cx="8596668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30279" y="6041362"/>
            <a:ext cx="911939" cy="3651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02480" y="6041362"/>
            <a:ext cx="629761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15809" y="6041362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E4A0459-2B27-4D45-95D9-ABCACE366F3E}"/>
              </a:ext>
            </a:extLst>
          </p:cNvPr>
          <p:cNvGrpSpPr/>
          <p:nvPr userDrawn="1"/>
        </p:nvGrpSpPr>
        <p:grpSpPr>
          <a:xfrm flipH="1"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ED22CFB-0346-1D49-82B1-F48C43943D0D}"/>
                </a:ext>
              </a:extLst>
            </p:cNvPr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CA134B1-FE99-FA47-912A-DA0B6E7ED047}"/>
                </a:ext>
              </a:extLst>
            </p:cNvPr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5CA6E247-9571-7845-B555-FD4385DD9D28}"/>
                </a:ext>
              </a:extLst>
            </p:cNvPr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5">
              <a:extLst>
                <a:ext uri="{FF2B5EF4-FFF2-40B4-BE49-F238E27FC236}">
                  <a16:creationId xmlns:a16="http://schemas.microsoft.com/office/drawing/2014/main" id="{065AA9C7-A8E0-214F-9E64-54051C9A0C64}"/>
                </a:ext>
              </a:extLst>
            </p:cNvPr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Isosceles Triangle 23">
              <a:extLst>
                <a:ext uri="{FF2B5EF4-FFF2-40B4-BE49-F238E27FC236}">
                  <a16:creationId xmlns:a16="http://schemas.microsoft.com/office/drawing/2014/main" id="{2715A51F-C6C1-AC41-81EC-E1E356B35708}"/>
                </a:ext>
              </a:extLst>
            </p:cNvPr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7">
              <a:extLst>
                <a:ext uri="{FF2B5EF4-FFF2-40B4-BE49-F238E27FC236}">
                  <a16:creationId xmlns:a16="http://schemas.microsoft.com/office/drawing/2014/main" id="{2F5A07AF-67FB-9F4D-9A36-5F9933F29A91}"/>
                </a:ext>
              </a:extLst>
            </p:cNvPr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8">
              <a:extLst>
                <a:ext uri="{FF2B5EF4-FFF2-40B4-BE49-F238E27FC236}">
                  <a16:creationId xmlns:a16="http://schemas.microsoft.com/office/drawing/2014/main" id="{1B656685-54DA-C440-9D89-063ABE7C7BDC}"/>
                </a:ext>
              </a:extLst>
            </p:cNvPr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9">
              <a:extLst>
                <a:ext uri="{FF2B5EF4-FFF2-40B4-BE49-F238E27FC236}">
                  <a16:creationId xmlns:a16="http://schemas.microsoft.com/office/drawing/2014/main" id="{9F24B4AE-4B46-8047-9B6A-B107396E2613}"/>
                </a:ext>
              </a:extLst>
            </p:cNvPr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27">
              <a:extLst>
                <a:ext uri="{FF2B5EF4-FFF2-40B4-BE49-F238E27FC236}">
                  <a16:creationId xmlns:a16="http://schemas.microsoft.com/office/drawing/2014/main" id="{417830C3-1644-E541-9FDA-B97C04A94A94}"/>
                </a:ext>
              </a:extLst>
            </p:cNvPr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28">
              <a:extLst>
                <a:ext uri="{FF2B5EF4-FFF2-40B4-BE49-F238E27FC236}">
                  <a16:creationId xmlns:a16="http://schemas.microsoft.com/office/drawing/2014/main" id="{595A89CF-D28F-4146-A73D-CC1C79484364}"/>
                </a:ext>
              </a:extLst>
            </p:cNvPr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396647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88889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0818BA-854D-C64E-8FF4-047424DBC02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334" y="4100975"/>
            <a:ext cx="8596668" cy="188889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75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494" y="609600"/>
            <a:ext cx="8596668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7654" y="2155032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7654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11544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1154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678273" y="6108009"/>
            <a:ext cx="911939" cy="3651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97654" y="6117878"/>
            <a:ext cx="629761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013822" y="6108009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0C136E1-9E0D-2E49-8426-2CC5C8AB1109}"/>
              </a:ext>
            </a:extLst>
          </p:cNvPr>
          <p:cNvGrpSpPr/>
          <p:nvPr userDrawn="1"/>
        </p:nvGrpSpPr>
        <p:grpSpPr>
          <a:xfrm flipH="1"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6643E15-2A6C-334A-B045-41DF0CC00C02}"/>
                </a:ext>
              </a:extLst>
            </p:cNvPr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04634A7-214B-C145-ACD9-7B383429AF7F}"/>
                </a:ext>
              </a:extLst>
            </p:cNvPr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36833AC7-D335-724F-A420-55F99499C168}"/>
                </a:ext>
              </a:extLst>
            </p:cNvPr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75C07F90-6EB6-CE43-80A6-2BE3BF72760A}"/>
                </a:ext>
              </a:extLst>
            </p:cNvPr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23">
              <a:extLst>
                <a:ext uri="{FF2B5EF4-FFF2-40B4-BE49-F238E27FC236}">
                  <a16:creationId xmlns:a16="http://schemas.microsoft.com/office/drawing/2014/main" id="{AB189A4F-57AC-5E46-8F67-F9AA650D5AE6}"/>
                </a:ext>
              </a:extLst>
            </p:cNvPr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B048FCCA-1BDE-9944-B4B7-309BF5117A5E}"/>
                </a:ext>
              </a:extLst>
            </p:cNvPr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4675FC88-0D02-6544-8DA4-8F95623F2EF1}"/>
                </a:ext>
              </a:extLst>
            </p:cNvPr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C64BF1D-C96C-CB4C-BBB1-66DD05CEC6FF}"/>
                </a:ext>
              </a:extLst>
            </p:cNvPr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27">
              <a:extLst>
                <a:ext uri="{FF2B5EF4-FFF2-40B4-BE49-F238E27FC236}">
                  <a16:creationId xmlns:a16="http://schemas.microsoft.com/office/drawing/2014/main" id="{5B76EB48-F472-FC41-9C2F-8A2985AA24DC}"/>
                </a:ext>
              </a:extLst>
            </p:cNvPr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8">
              <a:extLst>
                <a:ext uri="{FF2B5EF4-FFF2-40B4-BE49-F238E27FC236}">
                  <a16:creationId xmlns:a16="http://schemas.microsoft.com/office/drawing/2014/main" id="{FAB901CE-6F7E-C44F-B26F-2CE40678ACFD}"/>
                </a:ext>
              </a:extLst>
            </p:cNvPr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85966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8596668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831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mparis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160983"/>
            <a:ext cx="11013096" cy="3880379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28540"/>
            <a:ext cx="11013096" cy="1320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74713" y="6041360"/>
            <a:ext cx="911939" cy="3651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877852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005502" y="6041361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41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9" r:id="rId3"/>
    <p:sldLayoutId id="2147483678" r:id="rId4"/>
    <p:sldLayoutId id="2147483651" r:id="rId5"/>
    <p:sldLayoutId id="2147483665" r:id="rId6"/>
    <p:sldLayoutId id="2147483653" r:id="rId7"/>
    <p:sldLayoutId id="2147483677" r:id="rId8"/>
    <p:sldLayoutId id="2147483681" r:id="rId9"/>
    <p:sldLayoutId id="2147483654" r:id="rId10"/>
    <p:sldLayoutId id="2147483680" r:id="rId11"/>
    <p:sldLayoutId id="2147483655" r:id="rId12"/>
    <p:sldLayoutId id="2147483666" r:id="rId13"/>
    <p:sldLayoutId id="2147483657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7" r:id="rId20"/>
    <p:sldLayoutId id="2147483659" r:id="rId21"/>
    <p:sldLayoutId id="2147483668" r:id="rId22"/>
    <p:sldLayoutId id="2147483669" r:id="rId23"/>
    <p:sldLayoutId id="2147483670" r:id="rId24"/>
    <p:sldLayoutId id="2147483672" r:id="rId25"/>
    <p:sldLayoutId id="2147483673" r:id="rId26"/>
    <p:sldLayoutId id="2147483676" r:id="rId27"/>
    <p:sldLayoutId id="2147483682" r:id="rId2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9818" y="2404534"/>
            <a:ext cx="8765309" cy="1646302"/>
          </a:xfrm>
        </p:spPr>
        <p:txBody>
          <a:bodyPr/>
          <a:lstStyle/>
          <a:p>
            <a:r>
              <a:rPr lang="en-GB" sz="4000" dirty="0"/>
              <a:t>The Africa Cybersecurity Resource Centre for Financial Inclusion (ACRC)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9576" y="4254033"/>
            <a:ext cx="7766936" cy="1096899"/>
          </a:xfrm>
        </p:spPr>
        <p:txBody>
          <a:bodyPr/>
          <a:lstStyle/>
          <a:p>
            <a:r>
              <a:rPr lang="fr-FR" dirty="0"/>
              <a:t>OCWAR-C Cybersecurity Symposium Abidjan 2021</a:t>
            </a:r>
          </a:p>
          <a:p>
            <a:r>
              <a:rPr lang="fr-FR" dirty="0"/>
              <a:t>				 28/09/2021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AD769A-00BC-D145-B432-D5348FCBEC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0444" y="239883"/>
            <a:ext cx="1688174" cy="168817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5736D9-7AEF-1F45-8CB3-DCC1422AA3EA}"/>
              </a:ext>
            </a:extLst>
          </p:cNvPr>
          <p:cNvSpPr/>
          <p:nvPr/>
        </p:nvSpPr>
        <p:spPr>
          <a:xfrm>
            <a:off x="589103" y="5802338"/>
            <a:ext cx="2749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LU" i="1" dirty="0"/>
              <a:t>https://cyber4africa.org</a:t>
            </a:r>
          </a:p>
        </p:txBody>
      </p:sp>
    </p:spTree>
    <p:extLst>
      <p:ext uri="{BB962C8B-B14F-4D97-AF65-F5344CB8AC3E}">
        <p14:creationId xmlns:p14="http://schemas.microsoft.com/office/powerpoint/2010/main" val="2714172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/>
          <p:nvPr/>
        </p:nvSpPr>
        <p:spPr>
          <a:xfrm>
            <a:off x="1313941" y="1930400"/>
            <a:ext cx="7783761" cy="2557623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GB" sz="4050" dirty="0">
                <a:latin typeface="Helvetica Neue Light" charset="0"/>
                <a:ea typeface="Helvetica Neue Light" charset="0"/>
                <a:cs typeface="Helvetica Neue Light" charset="0"/>
              </a:rPr>
              <a:t>Bring confidence for the digital economy!</a:t>
            </a:r>
          </a:p>
          <a:p>
            <a:pPr algn="ctr">
              <a:lnSpc>
                <a:spcPct val="90000"/>
              </a:lnSpc>
            </a:pPr>
            <a:endParaRPr lang="en-GB" sz="12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algn="ctr">
              <a:lnSpc>
                <a:spcPct val="90000"/>
              </a:lnSpc>
            </a:pPr>
            <a:r>
              <a:rPr lang="en-GB" sz="4050" dirty="0">
                <a:latin typeface="Helvetica Neue Light" charset="0"/>
                <a:ea typeface="Helvetica Neue Light" charset="0"/>
                <a:cs typeface="Helvetica Neue Light" charset="0"/>
              </a:rPr>
              <a:t>Digital Economy = Economy of Trust!</a:t>
            </a:r>
          </a:p>
        </p:txBody>
      </p:sp>
      <p:sp>
        <p:nvSpPr>
          <p:cNvPr id="3" name="TextBox 5"/>
          <p:cNvSpPr txBox="1"/>
          <p:nvPr/>
        </p:nvSpPr>
        <p:spPr>
          <a:xfrm>
            <a:off x="1574156" y="4656849"/>
            <a:ext cx="8383071" cy="182094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2400" dirty="0">
                <a:latin typeface="Helvetica Neue Thin" charset="0"/>
                <a:ea typeface="Helvetica Neue Thin" charset="0"/>
                <a:cs typeface="Helvetica Neue Thin" charset="0"/>
              </a:rPr>
              <a:t>	</a:t>
            </a:r>
            <a:r>
              <a:rPr lang="fr-FR" sz="2400" i="1" dirty="0" err="1">
                <a:latin typeface="Helvetica Neue Thin" charset="0"/>
                <a:ea typeface="Helvetica Neue Thin" charset="0"/>
                <a:cs typeface="Helvetica Neue Thin" charset="0"/>
              </a:rPr>
              <a:t>Which</a:t>
            </a:r>
            <a:r>
              <a:rPr lang="fr-FR" sz="2400" i="1" dirty="0">
                <a:latin typeface="Helvetica Neue Thin" charset="0"/>
                <a:ea typeface="Helvetica Neue Thin" charset="0"/>
                <a:cs typeface="Helvetica Neue Thin" charset="0"/>
              </a:rPr>
              <a:t> </a:t>
            </a:r>
            <a:r>
              <a:rPr lang="fr-FR" sz="2400" i="1" dirty="0" err="1">
                <a:latin typeface="Helvetica Neue Thin" charset="0"/>
                <a:ea typeface="Helvetica Neue Thin" charset="0"/>
                <a:cs typeface="Helvetica Neue Thin" charset="0"/>
              </a:rPr>
              <a:t>means</a:t>
            </a:r>
            <a:endParaRPr lang="fr-FR" sz="2400" i="1" dirty="0">
              <a:latin typeface="Helvetica Neue Thin" charset="0"/>
              <a:ea typeface="Helvetica Neue Thin" charset="0"/>
              <a:cs typeface="Helvetica Neue Thin" charset="0"/>
            </a:endParaRPr>
          </a:p>
          <a:p>
            <a:pPr lvl="3">
              <a:lnSpc>
                <a:spcPct val="120000"/>
              </a:lnSpc>
            </a:pPr>
            <a:r>
              <a:rPr lang="fr-FR" sz="2400" dirty="0">
                <a:latin typeface="Helvetica Neue Thin" charset="0"/>
                <a:ea typeface="Helvetica Neue Thin" charset="0"/>
                <a:cs typeface="Helvetica Neue Thin" charset="0"/>
              </a:rPr>
              <a:t>- Education</a:t>
            </a:r>
          </a:p>
          <a:p>
            <a:pPr lvl="3">
              <a:lnSpc>
                <a:spcPct val="120000"/>
              </a:lnSpc>
            </a:pPr>
            <a:r>
              <a:rPr lang="fr-FR" sz="2400" dirty="0">
                <a:latin typeface="Helvetica Neue Thin" charset="0"/>
                <a:ea typeface="Helvetica Neue Thin" charset="0"/>
                <a:cs typeface="Helvetica Neue Thin" charset="0"/>
              </a:rPr>
              <a:t>- Inclusion</a:t>
            </a:r>
          </a:p>
          <a:p>
            <a:pPr lvl="3">
              <a:lnSpc>
                <a:spcPct val="120000"/>
              </a:lnSpc>
            </a:pPr>
            <a:r>
              <a:rPr lang="fr-FR" sz="2400" dirty="0">
                <a:latin typeface="Helvetica Neue Thin" charset="0"/>
                <a:ea typeface="Helvetica Neue Thin" charset="0"/>
                <a:cs typeface="Helvetica Neue Thin" charset="0"/>
              </a:rPr>
              <a:t>- </a:t>
            </a:r>
            <a:r>
              <a:rPr lang="fr-FR" sz="2400" dirty="0" err="1">
                <a:latin typeface="Helvetica Neue Thin" charset="0"/>
                <a:ea typeface="Helvetica Neue Thin" charset="0"/>
                <a:cs typeface="Helvetica Neue Thin" charset="0"/>
              </a:rPr>
              <a:t>Market</a:t>
            </a:r>
            <a:r>
              <a:rPr lang="fr-FR" sz="2400" dirty="0">
                <a:latin typeface="Helvetica Neue Thin" charset="0"/>
                <a:ea typeface="Helvetica Neue Thin" charset="0"/>
                <a:cs typeface="Helvetica Neue Thin" charset="0"/>
              </a:rPr>
              <a:t> </a:t>
            </a:r>
            <a:r>
              <a:rPr lang="fr-FR" sz="2400" dirty="0" err="1">
                <a:latin typeface="Helvetica Neue Thin" charset="0"/>
                <a:ea typeface="Helvetica Neue Thin" charset="0"/>
                <a:cs typeface="Helvetica Neue Thin" charset="0"/>
              </a:rPr>
              <a:t>creation</a:t>
            </a:r>
            <a:endParaRPr lang="fr-FR" sz="2400" dirty="0">
              <a:latin typeface="Helvetica Neue Thin" charset="0"/>
              <a:ea typeface="Helvetica Neue Thin" charset="0"/>
              <a:cs typeface="Helvetica Neue Thin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A85C5C-F6EE-7B49-B5CE-15B357D90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242" y="609600"/>
            <a:ext cx="9149572" cy="1320800"/>
          </a:xfrm>
        </p:spPr>
        <p:txBody>
          <a:bodyPr/>
          <a:lstStyle/>
          <a:p>
            <a:r>
              <a:rPr lang="en-US" dirty="0"/>
              <a:t>Today challenge with </a:t>
            </a:r>
            <a:r>
              <a:rPr lang="en-US" dirty="0" err="1"/>
              <a:t>CyberSecurity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62C513-4CCF-2E40-85E7-DF0A6F10EE04}"/>
              </a:ext>
            </a:extLst>
          </p:cNvPr>
          <p:cNvSpPr txBox="1"/>
          <p:nvPr/>
        </p:nvSpPr>
        <p:spPr>
          <a:xfrm>
            <a:off x="6435523" y="5151714"/>
            <a:ext cx="26621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U" sz="2000" b="1" i="1" u="sng" dirty="0"/>
              <a:t>CyberSecurity as a key factor for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337672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 context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E209B-7952-4A33-B3D5-D211958849BE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9" name="AutoShape 3"/>
          <p:cNvSpPr>
            <a:spLocks/>
          </p:cNvSpPr>
          <p:nvPr/>
        </p:nvSpPr>
        <p:spPr bwMode="auto">
          <a:xfrm>
            <a:off x="3145914" y="1373659"/>
            <a:ext cx="2348493" cy="2305837"/>
          </a:xfrm>
          <a:custGeom>
            <a:avLst/>
            <a:gdLst/>
            <a:ahLst/>
            <a:cxnLst/>
            <a:rect l="0" t="0" r="r" b="b"/>
            <a:pathLst>
              <a:path w="20465" h="20465">
                <a:moveTo>
                  <a:pt x="18764" y="6107"/>
                </a:moveTo>
                <a:cubicBezTo>
                  <a:pt x="21033" y="8376"/>
                  <a:pt x="21033" y="12090"/>
                  <a:pt x="18764" y="14359"/>
                </a:cubicBezTo>
                <a:lnTo>
                  <a:pt x="14359" y="18764"/>
                </a:lnTo>
                <a:cubicBezTo>
                  <a:pt x="12090" y="21033"/>
                  <a:pt x="8376" y="21033"/>
                  <a:pt x="6107" y="18764"/>
                </a:cubicBezTo>
                <a:lnTo>
                  <a:pt x="1702" y="14359"/>
                </a:lnTo>
                <a:cubicBezTo>
                  <a:pt x="-567" y="12090"/>
                  <a:pt x="-567" y="8376"/>
                  <a:pt x="1702" y="6107"/>
                </a:cubicBezTo>
                <a:lnTo>
                  <a:pt x="6107" y="1702"/>
                </a:lnTo>
                <a:cubicBezTo>
                  <a:pt x="8376" y="-567"/>
                  <a:pt x="12090" y="-567"/>
                  <a:pt x="14359" y="1702"/>
                </a:cubicBezTo>
                <a:lnTo>
                  <a:pt x="18764" y="6107"/>
                </a:lnTo>
                <a:close/>
                <a:moveTo>
                  <a:pt x="18764" y="6107"/>
                </a:moveTo>
              </a:path>
            </a:pathLst>
          </a:custGeom>
          <a:noFill/>
          <a:ln w="19050">
            <a:solidFill>
              <a:schemeClr val="accent3">
                <a:alpha val="63000"/>
              </a:schemeClr>
            </a:solidFill>
          </a:ln>
        </p:spPr>
        <p:txBody>
          <a:bodyPr lIns="0" tIns="0" rIns="0" bIns="0"/>
          <a:lstStyle/>
          <a:p>
            <a:endParaRPr lang="en-US" sz="2000"/>
          </a:p>
        </p:txBody>
      </p:sp>
      <p:sp>
        <p:nvSpPr>
          <p:cNvPr id="40" name="TextBox 39"/>
          <p:cNvSpPr txBox="1"/>
          <p:nvPr/>
        </p:nvSpPr>
        <p:spPr>
          <a:xfrm>
            <a:off x="3489961" y="2322565"/>
            <a:ext cx="1705779" cy="1723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b="1" spc="200" dirty="0">
                <a:solidFill>
                  <a:schemeClr val="accent3"/>
                </a:solidFill>
                <a:ea typeface="Titillium" charset="0"/>
                <a:cs typeface="Titillium" charset="0"/>
              </a:rPr>
              <a:t>Cyber Incidents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75990" y="2594032"/>
            <a:ext cx="1940407" cy="609398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rgbClr val="000000">
                    <a:alpha val="60000"/>
                  </a:srgbClr>
                </a:solidFill>
                <a:ea typeface="Titillium" charset="0"/>
                <a:cs typeface="Titillium" charset="0"/>
              </a:rPr>
              <a:t>Happening on a daily basis creating a C level and a resiliency concern</a:t>
            </a:r>
          </a:p>
        </p:txBody>
      </p:sp>
      <p:sp>
        <p:nvSpPr>
          <p:cNvPr id="42" name="AutoShape 3"/>
          <p:cNvSpPr>
            <a:spLocks/>
          </p:cNvSpPr>
          <p:nvPr/>
        </p:nvSpPr>
        <p:spPr bwMode="auto">
          <a:xfrm>
            <a:off x="3145914" y="4292267"/>
            <a:ext cx="2348493" cy="2305837"/>
          </a:xfrm>
          <a:custGeom>
            <a:avLst/>
            <a:gdLst/>
            <a:ahLst/>
            <a:cxnLst/>
            <a:rect l="0" t="0" r="r" b="b"/>
            <a:pathLst>
              <a:path w="20465" h="20465">
                <a:moveTo>
                  <a:pt x="18764" y="6107"/>
                </a:moveTo>
                <a:cubicBezTo>
                  <a:pt x="21033" y="8376"/>
                  <a:pt x="21033" y="12090"/>
                  <a:pt x="18764" y="14359"/>
                </a:cubicBezTo>
                <a:lnTo>
                  <a:pt x="14359" y="18764"/>
                </a:lnTo>
                <a:cubicBezTo>
                  <a:pt x="12090" y="21033"/>
                  <a:pt x="8376" y="21033"/>
                  <a:pt x="6107" y="18764"/>
                </a:cubicBezTo>
                <a:lnTo>
                  <a:pt x="1702" y="14359"/>
                </a:lnTo>
                <a:cubicBezTo>
                  <a:pt x="-567" y="12090"/>
                  <a:pt x="-567" y="8376"/>
                  <a:pt x="1702" y="6107"/>
                </a:cubicBezTo>
                <a:lnTo>
                  <a:pt x="6107" y="1702"/>
                </a:lnTo>
                <a:cubicBezTo>
                  <a:pt x="8376" y="-567"/>
                  <a:pt x="12090" y="-567"/>
                  <a:pt x="14359" y="1702"/>
                </a:cubicBezTo>
                <a:lnTo>
                  <a:pt x="18764" y="6107"/>
                </a:lnTo>
                <a:close/>
                <a:moveTo>
                  <a:pt x="18764" y="6107"/>
                </a:moveTo>
              </a:path>
            </a:pathLst>
          </a:custGeom>
          <a:noFill/>
          <a:ln w="19050">
            <a:solidFill>
              <a:schemeClr val="accent3">
                <a:alpha val="63000"/>
              </a:schemeClr>
            </a:solidFill>
          </a:ln>
        </p:spPr>
        <p:txBody>
          <a:bodyPr lIns="0" tIns="0" rIns="0" bIns="0"/>
          <a:lstStyle/>
          <a:p>
            <a:endParaRPr lang="en-US" sz="2000"/>
          </a:p>
        </p:txBody>
      </p:sp>
      <p:sp>
        <p:nvSpPr>
          <p:cNvPr id="43" name="TextBox 42"/>
          <p:cNvSpPr txBox="1"/>
          <p:nvPr/>
        </p:nvSpPr>
        <p:spPr>
          <a:xfrm>
            <a:off x="3489961" y="5242315"/>
            <a:ext cx="1705779" cy="1969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spc="200" dirty="0" err="1">
                <a:solidFill>
                  <a:schemeClr val="accent3"/>
                </a:solidFill>
                <a:ea typeface="Titillium" charset="0"/>
                <a:cs typeface="Titillium" charset="0"/>
              </a:rPr>
              <a:t>Digitalisation</a:t>
            </a:r>
            <a:endParaRPr lang="en-US" sz="1400" b="1" spc="200" dirty="0">
              <a:solidFill>
                <a:schemeClr val="accent3"/>
              </a:solidFill>
              <a:ea typeface="Titillium" charset="0"/>
              <a:cs typeface="Titillium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375990" y="5512641"/>
            <a:ext cx="1940407" cy="590739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rgbClr val="000000">
                    <a:alpha val="60000"/>
                  </a:srgbClr>
                </a:solidFill>
                <a:ea typeface="Titillium" charset="0"/>
                <a:cs typeface="Titillium" charset="0"/>
              </a:rPr>
              <a:t>Increase the exposed landscape (Mobility, IoT, smart, automation, IA, </a:t>
            </a:r>
            <a:r>
              <a:rPr lang="mr-IN" sz="1100" dirty="0">
                <a:solidFill>
                  <a:srgbClr val="000000">
                    <a:alpha val="60000"/>
                  </a:srgbClr>
                </a:solidFill>
                <a:ea typeface="Titillium" charset="0"/>
                <a:cs typeface="Titillium" charset="0"/>
              </a:rPr>
              <a:t>…</a:t>
            </a:r>
            <a:r>
              <a:rPr lang="fr-FR" sz="1100" dirty="0">
                <a:solidFill>
                  <a:srgbClr val="000000">
                    <a:alpha val="60000"/>
                  </a:srgbClr>
                </a:solidFill>
                <a:ea typeface="Titillium" charset="0"/>
                <a:cs typeface="Titillium" charset="0"/>
              </a:rPr>
              <a:t>)</a:t>
            </a:r>
            <a:r>
              <a:rPr lang="en-US" sz="1100" dirty="0">
                <a:solidFill>
                  <a:srgbClr val="000000">
                    <a:alpha val="60000"/>
                  </a:srgbClr>
                </a:solidFill>
                <a:ea typeface="Titillium" charset="0"/>
                <a:cs typeface="Titillium" charset="0"/>
              </a:rPr>
              <a:t> </a:t>
            </a:r>
          </a:p>
        </p:txBody>
      </p:sp>
      <p:sp>
        <p:nvSpPr>
          <p:cNvPr id="45" name="AutoShape 3"/>
          <p:cNvSpPr>
            <a:spLocks/>
          </p:cNvSpPr>
          <p:nvPr/>
        </p:nvSpPr>
        <p:spPr bwMode="auto">
          <a:xfrm>
            <a:off x="1338885" y="2832963"/>
            <a:ext cx="2348493" cy="2305837"/>
          </a:xfrm>
          <a:custGeom>
            <a:avLst/>
            <a:gdLst/>
            <a:ahLst/>
            <a:cxnLst/>
            <a:rect l="0" t="0" r="r" b="b"/>
            <a:pathLst>
              <a:path w="20465" h="20465">
                <a:moveTo>
                  <a:pt x="18764" y="6107"/>
                </a:moveTo>
                <a:cubicBezTo>
                  <a:pt x="21033" y="8376"/>
                  <a:pt x="21033" y="12090"/>
                  <a:pt x="18764" y="14359"/>
                </a:cubicBezTo>
                <a:lnTo>
                  <a:pt x="14359" y="18764"/>
                </a:lnTo>
                <a:cubicBezTo>
                  <a:pt x="12090" y="21033"/>
                  <a:pt x="8376" y="21033"/>
                  <a:pt x="6107" y="18764"/>
                </a:cubicBezTo>
                <a:lnTo>
                  <a:pt x="1702" y="14359"/>
                </a:lnTo>
                <a:cubicBezTo>
                  <a:pt x="-567" y="12090"/>
                  <a:pt x="-567" y="8376"/>
                  <a:pt x="1702" y="6107"/>
                </a:cubicBezTo>
                <a:lnTo>
                  <a:pt x="6107" y="1702"/>
                </a:lnTo>
                <a:cubicBezTo>
                  <a:pt x="8376" y="-567"/>
                  <a:pt x="12090" y="-567"/>
                  <a:pt x="14359" y="1702"/>
                </a:cubicBezTo>
                <a:lnTo>
                  <a:pt x="18764" y="6107"/>
                </a:lnTo>
                <a:close/>
                <a:moveTo>
                  <a:pt x="18764" y="6107"/>
                </a:moveTo>
              </a:path>
            </a:pathLst>
          </a:custGeom>
          <a:noFill/>
          <a:ln w="19050">
            <a:solidFill>
              <a:schemeClr val="accent3">
                <a:alpha val="63000"/>
              </a:schemeClr>
            </a:solidFill>
          </a:ln>
        </p:spPr>
        <p:txBody>
          <a:bodyPr lIns="0" tIns="0" rIns="0" bIns="0"/>
          <a:lstStyle/>
          <a:p>
            <a:endParaRPr lang="en-US" sz="2000"/>
          </a:p>
        </p:txBody>
      </p:sp>
      <p:sp>
        <p:nvSpPr>
          <p:cNvPr id="46" name="TextBox 45"/>
          <p:cNvSpPr txBox="1"/>
          <p:nvPr/>
        </p:nvSpPr>
        <p:spPr>
          <a:xfrm>
            <a:off x="1682932" y="3689268"/>
            <a:ext cx="1705779" cy="3447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b="1" spc="200" dirty="0">
                <a:solidFill>
                  <a:schemeClr val="accent3"/>
                </a:solidFill>
                <a:ea typeface="Titillium" charset="0"/>
                <a:cs typeface="Titillium" charset="0"/>
              </a:rPr>
              <a:t>Skills &amp; resources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68961" y="4052723"/>
            <a:ext cx="1940407" cy="812530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rgbClr val="000000">
                    <a:alpha val="60000"/>
                  </a:srgbClr>
                </a:solidFill>
                <a:ea typeface="Titillium" charset="0"/>
                <a:cs typeface="Titillium" charset="0"/>
              </a:rPr>
              <a:t>Shortage creates strong issue for most of the major players and an issue to maintain operations</a:t>
            </a:r>
          </a:p>
        </p:txBody>
      </p:sp>
      <p:sp>
        <p:nvSpPr>
          <p:cNvPr id="48" name="AutoShape 3"/>
          <p:cNvSpPr>
            <a:spLocks/>
          </p:cNvSpPr>
          <p:nvPr/>
        </p:nvSpPr>
        <p:spPr bwMode="auto">
          <a:xfrm>
            <a:off x="4936614" y="2832963"/>
            <a:ext cx="2348493" cy="2305837"/>
          </a:xfrm>
          <a:custGeom>
            <a:avLst/>
            <a:gdLst/>
            <a:ahLst/>
            <a:cxnLst/>
            <a:rect l="0" t="0" r="r" b="b"/>
            <a:pathLst>
              <a:path w="20465" h="20465">
                <a:moveTo>
                  <a:pt x="18764" y="6107"/>
                </a:moveTo>
                <a:cubicBezTo>
                  <a:pt x="21033" y="8376"/>
                  <a:pt x="21033" y="12090"/>
                  <a:pt x="18764" y="14359"/>
                </a:cubicBezTo>
                <a:lnTo>
                  <a:pt x="14359" y="18764"/>
                </a:lnTo>
                <a:cubicBezTo>
                  <a:pt x="12090" y="21033"/>
                  <a:pt x="8376" y="21033"/>
                  <a:pt x="6107" y="18764"/>
                </a:cubicBezTo>
                <a:lnTo>
                  <a:pt x="1702" y="14359"/>
                </a:lnTo>
                <a:cubicBezTo>
                  <a:pt x="-567" y="12090"/>
                  <a:pt x="-567" y="8376"/>
                  <a:pt x="1702" y="6107"/>
                </a:cubicBezTo>
                <a:lnTo>
                  <a:pt x="6107" y="1702"/>
                </a:lnTo>
                <a:cubicBezTo>
                  <a:pt x="8376" y="-567"/>
                  <a:pt x="12090" y="-567"/>
                  <a:pt x="14359" y="1702"/>
                </a:cubicBezTo>
                <a:lnTo>
                  <a:pt x="18764" y="6107"/>
                </a:lnTo>
                <a:close/>
                <a:moveTo>
                  <a:pt x="18764" y="6107"/>
                </a:moveTo>
              </a:path>
            </a:pathLst>
          </a:custGeom>
          <a:noFill/>
          <a:ln w="19050">
            <a:solidFill>
              <a:schemeClr val="accent3">
                <a:alpha val="63000"/>
              </a:schemeClr>
            </a:solidFill>
          </a:ln>
        </p:spPr>
        <p:txBody>
          <a:bodyPr lIns="0" tIns="0" rIns="0" bIns="0"/>
          <a:lstStyle/>
          <a:p>
            <a:endParaRPr lang="en-US" sz="2000"/>
          </a:p>
        </p:txBody>
      </p:sp>
      <p:sp>
        <p:nvSpPr>
          <p:cNvPr id="49" name="TextBox 48"/>
          <p:cNvSpPr txBox="1"/>
          <p:nvPr/>
        </p:nvSpPr>
        <p:spPr>
          <a:xfrm>
            <a:off x="5280661" y="3783011"/>
            <a:ext cx="1705779" cy="1969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spc="200" dirty="0">
                <a:solidFill>
                  <a:schemeClr val="accent3"/>
                </a:solidFill>
                <a:ea typeface="Titillium" charset="0"/>
                <a:cs typeface="Titillium" charset="0"/>
              </a:rPr>
              <a:t>Regulations</a:t>
            </a:r>
            <a:endParaRPr lang="en-US" sz="1400" b="1" spc="200" dirty="0">
              <a:solidFill>
                <a:schemeClr val="accent3"/>
              </a:solidFill>
              <a:ea typeface="Titillium" charset="0"/>
              <a:cs typeface="Titillium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166690" y="4053336"/>
            <a:ext cx="1940407" cy="609398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rgbClr val="000000">
                    <a:alpha val="60000"/>
                  </a:srgbClr>
                </a:solidFill>
                <a:ea typeface="Titillium" charset="0"/>
                <a:cs typeface="Titillium" charset="0"/>
              </a:rPr>
              <a:t>Constant pressure on the economic actors (GDPR , PSD2, </a:t>
            </a:r>
            <a:r>
              <a:rPr lang="mr-IN" sz="1100" dirty="0">
                <a:solidFill>
                  <a:srgbClr val="000000">
                    <a:alpha val="60000"/>
                  </a:srgbClr>
                </a:solidFill>
                <a:ea typeface="Titillium" charset="0"/>
                <a:cs typeface="Titillium" charset="0"/>
              </a:rPr>
              <a:t>…</a:t>
            </a:r>
            <a:r>
              <a:rPr lang="en-US" sz="1100" dirty="0">
                <a:solidFill>
                  <a:srgbClr val="000000">
                    <a:alpha val="60000"/>
                  </a:srgbClr>
                </a:solidFill>
                <a:ea typeface="Titillium" charset="0"/>
                <a:cs typeface="Titillium" charset="0"/>
              </a:rPr>
              <a:t>.)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4118389" y="1567493"/>
            <a:ext cx="334849" cy="406460"/>
            <a:chOff x="5045076" y="9402763"/>
            <a:chExt cx="638176" cy="788988"/>
          </a:xfrm>
          <a:solidFill>
            <a:schemeClr val="accent3"/>
          </a:solidFill>
        </p:grpSpPr>
        <p:sp>
          <p:nvSpPr>
            <p:cNvPr id="52" name="Freeform 846"/>
            <p:cNvSpPr>
              <a:spLocks noEditPoints="1"/>
            </p:cNvSpPr>
            <p:nvPr/>
          </p:nvSpPr>
          <p:spPr bwMode="auto">
            <a:xfrm>
              <a:off x="5045076" y="9682163"/>
              <a:ext cx="638176" cy="509588"/>
            </a:xfrm>
            <a:custGeom>
              <a:avLst/>
              <a:gdLst>
                <a:gd name="T0" fmla="*/ 188 w 200"/>
                <a:gd name="T1" fmla="*/ 160 h 160"/>
                <a:gd name="T2" fmla="*/ 12 w 200"/>
                <a:gd name="T3" fmla="*/ 160 h 160"/>
                <a:gd name="T4" fmla="*/ 0 w 200"/>
                <a:gd name="T5" fmla="*/ 148 h 160"/>
                <a:gd name="T6" fmla="*/ 0 w 200"/>
                <a:gd name="T7" fmla="*/ 12 h 160"/>
                <a:gd name="T8" fmla="*/ 12 w 200"/>
                <a:gd name="T9" fmla="*/ 0 h 160"/>
                <a:gd name="T10" fmla="*/ 188 w 200"/>
                <a:gd name="T11" fmla="*/ 0 h 160"/>
                <a:gd name="T12" fmla="*/ 200 w 200"/>
                <a:gd name="T13" fmla="*/ 12 h 160"/>
                <a:gd name="T14" fmla="*/ 200 w 200"/>
                <a:gd name="T15" fmla="*/ 148 h 160"/>
                <a:gd name="T16" fmla="*/ 188 w 200"/>
                <a:gd name="T17" fmla="*/ 160 h 160"/>
                <a:gd name="T18" fmla="*/ 12 w 200"/>
                <a:gd name="T19" fmla="*/ 8 h 160"/>
                <a:gd name="T20" fmla="*/ 8 w 200"/>
                <a:gd name="T21" fmla="*/ 12 h 160"/>
                <a:gd name="T22" fmla="*/ 8 w 200"/>
                <a:gd name="T23" fmla="*/ 148 h 160"/>
                <a:gd name="T24" fmla="*/ 12 w 200"/>
                <a:gd name="T25" fmla="*/ 152 h 160"/>
                <a:gd name="T26" fmla="*/ 188 w 200"/>
                <a:gd name="T27" fmla="*/ 152 h 160"/>
                <a:gd name="T28" fmla="*/ 192 w 200"/>
                <a:gd name="T29" fmla="*/ 148 h 160"/>
                <a:gd name="T30" fmla="*/ 192 w 200"/>
                <a:gd name="T31" fmla="*/ 12 h 160"/>
                <a:gd name="T32" fmla="*/ 188 w 200"/>
                <a:gd name="T33" fmla="*/ 8 h 160"/>
                <a:gd name="T34" fmla="*/ 12 w 200"/>
                <a:gd name="T35" fmla="*/ 8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0" h="160">
                  <a:moveTo>
                    <a:pt x="188" y="160"/>
                  </a:moveTo>
                  <a:cubicBezTo>
                    <a:pt x="12" y="160"/>
                    <a:pt x="12" y="160"/>
                    <a:pt x="12" y="160"/>
                  </a:cubicBezTo>
                  <a:cubicBezTo>
                    <a:pt x="5" y="160"/>
                    <a:pt x="0" y="155"/>
                    <a:pt x="0" y="14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195" y="0"/>
                    <a:pt x="200" y="5"/>
                    <a:pt x="200" y="12"/>
                  </a:cubicBezTo>
                  <a:cubicBezTo>
                    <a:pt x="200" y="148"/>
                    <a:pt x="200" y="148"/>
                    <a:pt x="200" y="148"/>
                  </a:cubicBezTo>
                  <a:cubicBezTo>
                    <a:pt x="200" y="155"/>
                    <a:pt x="195" y="160"/>
                    <a:pt x="188" y="160"/>
                  </a:cubicBezTo>
                  <a:close/>
                  <a:moveTo>
                    <a:pt x="12" y="8"/>
                  </a:moveTo>
                  <a:cubicBezTo>
                    <a:pt x="10" y="8"/>
                    <a:pt x="8" y="10"/>
                    <a:pt x="8" y="12"/>
                  </a:cubicBezTo>
                  <a:cubicBezTo>
                    <a:pt x="8" y="148"/>
                    <a:pt x="8" y="148"/>
                    <a:pt x="8" y="148"/>
                  </a:cubicBezTo>
                  <a:cubicBezTo>
                    <a:pt x="8" y="150"/>
                    <a:pt x="10" y="152"/>
                    <a:pt x="12" y="152"/>
                  </a:cubicBezTo>
                  <a:cubicBezTo>
                    <a:pt x="188" y="152"/>
                    <a:pt x="188" y="152"/>
                    <a:pt x="188" y="152"/>
                  </a:cubicBezTo>
                  <a:cubicBezTo>
                    <a:pt x="190" y="152"/>
                    <a:pt x="192" y="150"/>
                    <a:pt x="192" y="148"/>
                  </a:cubicBezTo>
                  <a:cubicBezTo>
                    <a:pt x="192" y="12"/>
                    <a:pt x="192" y="12"/>
                    <a:pt x="192" y="12"/>
                  </a:cubicBezTo>
                  <a:cubicBezTo>
                    <a:pt x="192" y="10"/>
                    <a:pt x="190" y="8"/>
                    <a:pt x="188" y="8"/>
                  </a:cubicBezTo>
                  <a:lnTo>
                    <a:pt x="12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53" name="Freeform 847"/>
            <p:cNvSpPr>
              <a:spLocks noEditPoints="1"/>
            </p:cNvSpPr>
            <p:nvPr/>
          </p:nvSpPr>
          <p:spPr bwMode="auto">
            <a:xfrm>
              <a:off x="5313364" y="9836151"/>
              <a:ext cx="101600" cy="101600"/>
            </a:xfrm>
            <a:custGeom>
              <a:avLst/>
              <a:gdLst>
                <a:gd name="T0" fmla="*/ 16 w 32"/>
                <a:gd name="T1" fmla="*/ 32 h 32"/>
                <a:gd name="T2" fmla="*/ 0 w 32"/>
                <a:gd name="T3" fmla="*/ 16 h 32"/>
                <a:gd name="T4" fmla="*/ 16 w 32"/>
                <a:gd name="T5" fmla="*/ 0 h 32"/>
                <a:gd name="T6" fmla="*/ 32 w 32"/>
                <a:gd name="T7" fmla="*/ 16 h 32"/>
                <a:gd name="T8" fmla="*/ 16 w 32"/>
                <a:gd name="T9" fmla="*/ 32 h 32"/>
                <a:gd name="T10" fmla="*/ 16 w 32"/>
                <a:gd name="T11" fmla="*/ 8 h 32"/>
                <a:gd name="T12" fmla="*/ 8 w 32"/>
                <a:gd name="T13" fmla="*/ 16 h 32"/>
                <a:gd name="T14" fmla="*/ 16 w 32"/>
                <a:gd name="T15" fmla="*/ 24 h 32"/>
                <a:gd name="T16" fmla="*/ 24 w 32"/>
                <a:gd name="T17" fmla="*/ 16 h 32"/>
                <a:gd name="T18" fmla="*/ 16 w 32"/>
                <a:gd name="T19" fmla="*/ 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cubicBezTo>
                    <a:pt x="7" y="32"/>
                    <a:pt x="0" y="25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5" y="0"/>
                    <a:pt x="32" y="7"/>
                    <a:pt x="32" y="16"/>
                  </a:cubicBezTo>
                  <a:cubicBezTo>
                    <a:pt x="32" y="25"/>
                    <a:pt x="25" y="32"/>
                    <a:pt x="16" y="32"/>
                  </a:cubicBezTo>
                  <a:close/>
                  <a:moveTo>
                    <a:pt x="16" y="8"/>
                  </a:moveTo>
                  <a:cubicBezTo>
                    <a:pt x="12" y="8"/>
                    <a:pt x="8" y="12"/>
                    <a:pt x="8" y="16"/>
                  </a:cubicBezTo>
                  <a:cubicBezTo>
                    <a:pt x="8" y="20"/>
                    <a:pt x="12" y="24"/>
                    <a:pt x="16" y="24"/>
                  </a:cubicBezTo>
                  <a:cubicBezTo>
                    <a:pt x="20" y="24"/>
                    <a:pt x="24" y="20"/>
                    <a:pt x="24" y="16"/>
                  </a:cubicBezTo>
                  <a:cubicBezTo>
                    <a:pt x="24" y="12"/>
                    <a:pt x="20" y="8"/>
                    <a:pt x="1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54" name="Freeform 848"/>
            <p:cNvSpPr>
              <a:spLocks/>
            </p:cNvSpPr>
            <p:nvPr/>
          </p:nvSpPr>
          <p:spPr bwMode="auto">
            <a:xfrm>
              <a:off x="5351464" y="9912351"/>
              <a:ext cx="25400" cy="127000"/>
            </a:xfrm>
            <a:custGeom>
              <a:avLst/>
              <a:gdLst>
                <a:gd name="T0" fmla="*/ 4 w 8"/>
                <a:gd name="T1" fmla="*/ 40 h 40"/>
                <a:gd name="T2" fmla="*/ 0 w 8"/>
                <a:gd name="T3" fmla="*/ 36 h 40"/>
                <a:gd name="T4" fmla="*/ 0 w 8"/>
                <a:gd name="T5" fmla="*/ 4 h 40"/>
                <a:gd name="T6" fmla="*/ 4 w 8"/>
                <a:gd name="T7" fmla="*/ 0 h 40"/>
                <a:gd name="T8" fmla="*/ 8 w 8"/>
                <a:gd name="T9" fmla="*/ 4 h 40"/>
                <a:gd name="T10" fmla="*/ 8 w 8"/>
                <a:gd name="T11" fmla="*/ 36 h 40"/>
                <a:gd name="T12" fmla="*/ 4 w 8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0">
                  <a:moveTo>
                    <a:pt x="4" y="40"/>
                  </a:moveTo>
                  <a:cubicBezTo>
                    <a:pt x="2" y="40"/>
                    <a:pt x="0" y="38"/>
                    <a:pt x="0" y="3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8"/>
                    <a:pt x="6" y="40"/>
                    <a:pt x="4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55" name="Freeform 849"/>
            <p:cNvSpPr>
              <a:spLocks/>
            </p:cNvSpPr>
            <p:nvPr/>
          </p:nvSpPr>
          <p:spPr bwMode="auto">
            <a:xfrm>
              <a:off x="5167314" y="9402763"/>
              <a:ext cx="388938" cy="306388"/>
            </a:xfrm>
            <a:custGeom>
              <a:avLst/>
              <a:gdLst>
                <a:gd name="T0" fmla="*/ 11 w 122"/>
                <a:gd name="T1" fmla="*/ 96 h 96"/>
                <a:gd name="T2" fmla="*/ 7 w 122"/>
                <a:gd name="T3" fmla="*/ 93 h 96"/>
                <a:gd name="T4" fmla="*/ 6 w 122"/>
                <a:gd name="T5" fmla="*/ 89 h 96"/>
                <a:gd name="T6" fmla="*/ 8 w 122"/>
                <a:gd name="T7" fmla="*/ 43 h 96"/>
                <a:gd name="T8" fmla="*/ 41 w 122"/>
                <a:gd name="T9" fmla="*/ 12 h 96"/>
                <a:gd name="T10" fmla="*/ 118 w 122"/>
                <a:gd name="T11" fmla="*/ 48 h 96"/>
                <a:gd name="T12" fmla="*/ 122 w 122"/>
                <a:gd name="T13" fmla="*/ 59 h 96"/>
                <a:gd name="T14" fmla="*/ 119 w 122"/>
                <a:gd name="T15" fmla="*/ 64 h 96"/>
                <a:gd name="T16" fmla="*/ 114 w 122"/>
                <a:gd name="T17" fmla="*/ 61 h 96"/>
                <a:gd name="T18" fmla="*/ 111 w 122"/>
                <a:gd name="T19" fmla="*/ 50 h 96"/>
                <a:gd name="T20" fmla="*/ 44 w 122"/>
                <a:gd name="T21" fmla="*/ 19 h 96"/>
                <a:gd name="T22" fmla="*/ 15 w 122"/>
                <a:gd name="T23" fmla="*/ 46 h 96"/>
                <a:gd name="T24" fmla="*/ 13 w 122"/>
                <a:gd name="T25" fmla="*/ 86 h 96"/>
                <a:gd name="T26" fmla="*/ 15 w 122"/>
                <a:gd name="T27" fmla="*/ 91 h 96"/>
                <a:gd name="T28" fmla="*/ 13 w 122"/>
                <a:gd name="T29" fmla="*/ 96 h 96"/>
                <a:gd name="T30" fmla="*/ 11 w 122"/>
                <a:gd name="T3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96">
                  <a:moveTo>
                    <a:pt x="11" y="96"/>
                  </a:moveTo>
                  <a:cubicBezTo>
                    <a:pt x="10" y="96"/>
                    <a:pt x="8" y="95"/>
                    <a:pt x="7" y="93"/>
                  </a:cubicBezTo>
                  <a:cubicBezTo>
                    <a:pt x="6" y="89"/>
                    <a:pt x="6" y="89"/>
                    <a:pt x="6" y="89"/>
                  </a:cubicBezTo>
                  <a:cubicBezTo>
                    <a:pt x="0" y="73"/>
                    <a:pt x="1" y="57"/>
                    <a:pt x="8" y="43"/>
                  </a:cubicBezTo>
                  <a:cubicBezTo>
                    <a:pt x="14" y="28"/>
                    <a:pt x="26" y="17"/>
                    <a:pt x="41" y="12"/>
                  </a:cubicBezTo>
                  <a:cubicBezTo>
                    <a:pt x="73" y="0"/>
                    <a:pt x="107" y="16"/>
                    <a:pt x="118" y="48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2" y="61"/>
                    <a:pt x="121" y="63"/>
                    <a:pt x="119" y="64"/>
                  </a:cubicBezTo>
                  <a:cubicBezTo>
                    <a:pt x="117" y="64"/>
                    <a:pt x="115" y="63"/>
                    <a:pt x="114" y="61"/>
                  </a:cubicBezTo>
                  <a:cubicBezTo>
                    <a:pt x="111" y="50"/>
                    <a:pt x="111" y="50"/>
                    <a:pt x="111" y="50"/>
                  </a:cubicBezTo>
                  <a:cubicBezTo>
                    <a:pt x="101" y="23"/>
                    <a:pt x="71" y="9"/>
                    <a:pt x="44" y="19"/>
                  </a:cubicBezTo>
                  <a:cubicBezTo>
                    <a:pt x="31" y="24"/>
                    <a:pt x="21" y="33"/>
                    <a:pt x="15" y="46"/>
                  </a:cubicBezTo>
                  <a:cubicBezTo>
                    <a:pt x="9" y="59"/>
                    <a:pt x="8" y="73"/>
                    <a:pt x="13" y="86"/>
                  </a:cubicBezTo>
                  <a:cubicBezTo>
                    <a:pt x="15" y="91"/>
                    <a:pt x="15" y="91"/>
                    <a:pt x="15" y="91"/>
                  </a:cubicBezTo>
                  <a:cubicBezTo>
                    <a:pt x="16" y="93"/>
                    <a:pt x="15" y="95"/>
                    <a:pt x="13" y="96"/>
                  </a:cubicBezTo>
                  <a:cubicBezTo>
                    <a:pt x="12" y="96"/>
                    <a:pt x="12" y="96"/>
                    <a:pt x="11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</p:grpSp>
      <p:sp>
        <p:nvSpPr>
          <p:cNvPr id="56" name="Freeform 1032"/>
          <p:cNvSpPr>
            <a:spLocks noEditPoints="1"/>
          </p:cNvSpPr>
          <p:nvPr/>
        </p:nvSpPr>
        <p:spPr bwMode="auto">
          <a:xfrm>
            <a:off x="2344236" y="3092360"/>
            <a:ext cx="321524" cy="392558"/>
          </a:xfrm>
          <a:custGeom>
            <a:avLst/>
            <a:gdLst>
              <a:gd name="T0" fmla="*/ 96 w 192"/>
              <a:gd name="T1" fmla="*/ 240 h 240"/>
              <a:gd name="T2" fmla="*/ 0 w 192"/>
              <a:gd name="T3" fmla="*/ 144 h 240"/>
              <a:gd name="T4" fmla="*/ 17 w 192"/>
              <a:gd name="T5" fmla="*/ 86 h 240"/>
              <a:gd name="T6" fmla="*/ 21 w 192"/>
              <a:gd name="T7" fmla="*/ 84 h 240"/>
              <a:gd name="T8" fmla="*/ 24 w 192"/>
              <a:gd name="T9" fmla="*/ 87 h 240"/>
              <a:gd name="T10" fmla="*/ 52 w 192"/>
              <a:gd name="T11" fmla="*/ 126 h 240"/>
              <a:gd name="T12" fmla="*/ 119 w 192"/>
              <a:gd name="T13" fmla="*/ 0 h 240"/>
              <a:gd name="T14" fmla="*/ 123 w 192"/>
              <a:gd name="T15" fmla="*/ 1 h 240"/>
              <a:gd name="T16" fmla="*/ 124 w 192"/>
              <a:gd name="T17" fmla="*/ 5 h 240"/>
              <a:gd name="T18" fmla="*/ 141 w 192"/>
              <a:gd name="T19" fmla="*/ 97 h 240"/>
              <a:gd name="T20" fmla="*/ 166 w 192"/>
              <a:gd name="T21" fmla="*/ 49 h 240"/>
              <a:gd name="T22" fmla="*/ 169 w 192"/>
              <a:gd name="T23" fmla="*/ 48 h 240"/>
              <a:gd name="T24" fmla="*/ 172 w 192"/>
              <a:gd name="T25" fmla="*/ 51 h 240"/>
              <a:gd name="T26" fmla="*/ 182 w 192"/>
              <a:gd name="T27" fmla="*/ 86 h 240"/>
              <a:gd name="T28" fmla="*/ 192 w 192"/>
              <a:gd name="T29" fmla="*/ 144 h 240"/>
              <a:gd name="T30" fmla="*/ 96 w 192"/>
              <a:gd name="T31" fmla="*/ 240 h 240"/>
              <a:gd name="T32" fmla="*/ 19 w 192"/>
              <a:gd name="T33" fmla="*/ 99 h 240"/>
              <a:gd name="T34" fmla="*/ 8 w 192"/>
              <a:gd name="T35" fmla="*/ 144 h 240"/>
              <a:gd name="T36" fmla="*/ 96 w 192"/>
              <a:gd name="T37" fmla="*/ 232 h 240"/>
              <a:gd name="T38" fmla="*/ 184 w 192"/>
              <a:gd name="T39" fmla="*/ 144 h 240"/>
              <a:gd name="T40" fmla="*/ 175 w 192"/>
              <a:gd name="T41" fmla="*/ 89 h 240"/>
              <a:gd name="T42" fmla="*/ 165 w 192"/>
              <a:gd name="T43" fmla="*/ 59 h 240"/>
              <a:gd name="T44" fmla="*/ 148 w 192"/>
              <a:gd name="T45" fmla="*/ 104 h 240"/>
              <a:gd name="T46" fmla="*/ 146 w 192"/>
              <a:gd name="T47" fmla="*/ 108 h 240"/>
              <a:gd name="T48" fmla="*/ 142 w 192"/>
              <a:gd name="T49" fmla="*/ 107 h 240"/>
              <a:gd name="T50" fmla="*/ 115 w 192"/>
              <a:gd name="T51" fmla="*/ 10 h 240"/>
              <a:gd name="T52" fmla="*/ 60 w 192"/>
              <a:gd name="T53" fmla="*/ 132 h 240"/>
              <a:gd name="T54" fmla="*/ 58 w 192"/>
              <a:gd name="T55" fmla="*/ 135 h 240"/>
              <a:gd name="T56" fmla="*/ 55 w 192"/>
              <a:gd name="T57" fmla="*/ 136 h 240"/>
              <a:gd name="T58" fmla="*/ 19 w 192"/>
              <a:gd name="T59" fmla="*/ 99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92" h="240">
                <a:moveTo>
                  <a:pt x="96" y="240"/>
                </a:moveTo>
                <a:cubicBezTo>
                  <a:pt x="43" y="240"/>
                  <a:pt x="0" y="197"/>
                  <a:pt x="0" y="144"/>
                </a:cubicBezTo>
                <a:cubicBezTo>
                  <a:pt x="0" y="114"/>
                  <a:pt x="16" y="87"/>
                  <a:pt x="17" y="86"/>
                </a:cubicBezTo>
                <a:cubicBezTo>
                  <a:pt x="17" y="85"/>
                  <a:pt x="19" y="84"/>
                  <a:pt x="21" y="84"/>
                </a:cubicBezTo>
                <a:cubicBezTo>
                  <a:pt x="22" y="84"/>
                  <a:pt x="24" y="86"/>
                  <a:pt x="24" y="87"/>
                </a:cubicBezTo>
                <a:cubicBezTo>
                  <a:pt x="24" y="88"/>
                  <a:pt x="29" y="114"/>
                  <a:pt x="52" y="126"/>
                </a:cubicBezTo>
                <a:cubicBezTo>
                  <a:pt x="51" y="102"/>
                  <a:pt x="53" y="24"/>
                  <a:pt x="119" y="0"/>
                </a:cubicBezTo>
                <a:cubicBezTo>
                  <a:pt x="120" y="0"/>
                  <a:pt x="122" y="0"/>
                  <a:pt x="123" y="1"/>
                </a:cubicBezTo>
                <a:cubicBezTo>
                  <a:pt x="124" y="2"/>
                  <a:pt x="124" y="3"/>
                  <a:pt x="124" y="5"/>
                </a:cubicBezTo>
                <a:cubicBezTo>
                  <a:pt x="124" y="6"/>
                  <a:pt x="110" y="71"/>
                  <a:pt x="141" y="97"/>
                </a:cubicBezTo>
                <a:cubicBezTo>
                  <a:pt x="142" y="85"/>
                  <a:pt x="148" y="61"/>
                  <a:pt x="166" y="49"/>
                </a:cubicBezTo>
                <a:cubicBezTo>
                  <a:pt x="167" y="48"/>
                  <a:pt x="168" y="48"/>
                  <a:pt x="169" y="48"/>
                </a:cubicBezTo>
                <a:cubicBezTo>
                  <a:pt x="171" y="49"/>
                  <a:pt x="172" y="50"/>
                  <a:pt x="172" y="51"/>
                </a:cubicBezTo>
                <a:cubicBezTo>
                  <a:pt x="175" y="67"/>
                  <a:pt x="179" y="77"/>
                  <a:pt x="182" y="86"/>
                </a:cubicBezTo>
                <a:cubicBezTo>
                  <a:pt x="187" y="101"/>
                  <a:pt x="192" y="114"/>
                  <a:pt x="192" y="144"/>
                </a:cubicBezTo>
                <a:cubicBezTo>
                  <a:pt x="192" y="197"/>
                  <a:pt x="149" y="240"/>
                  <a:pt x="96" y="240"/>
                </a:cubicBezTo>
                <a:close/>
                <a:moveTo>
                  <a:pt x="19" y="99"/>
                </a:moveTo>
                <a:cubicBezTo>
                  <a:pt x="14" y="108"/>
                  <a:pt x="8" y="126"/>
                  <a:pt x="8" y="144"/>
                </a:cubicBezTo>
                <a:cubicBezTo>
                  <a:pt x="8" y="192"/>
                  <a:pt x="47" y="232"/>
                  <a:pt x="96" y="232"/>
                </a:cubicBezTo>
                <a:cubicBezTo>
                  <a:pt x="145" y="232"/>
                  <a:pt x="184" y="192"/>
                  <a:pt x="184" y="144"/>
                </a:cubicBezTo>
                <a:cubicBezTo>
                  <a:pt x="184" y="115"/>
                  <a:pt x="180" y="104"/>
                  <a:pt x="175" y="89"/>
                </a:cubicBezTo>
                <a:cubicBezTo>
                  <a:pt x="172" y="81"/>
                  <a:pt x="168" y="72"/>
                  <a:pt x="165" y="59"/>
                </a:cubicBezTo>
                <a:cubicBezTo>
                  <a:pt x="149" y="75"/>
                  <a:pt x="148" y="104"/>
                  <a:pt x="148" y="104"/>
                </a:cubicBezTo>
                <a:cubicBezTo>
                  <a:pt x="148" y="106"/>
                  <a:pt x="147" y="107"/>
                  <a:pt x="146" y="108"/>
                </a:cubicBezTo>
                <a:cubicBezTo>
                  <a:pt x="145" y="108"/>
                  <a:pt x="143" y="108"/>
                  <a:pt x="142" y="107"/>
                </a:cubicBezTo>
                <a:cubicBezTo>
                  <a:pt x="107" y="87"/>
                  <a:pt x="112" y="31"/>
                  <a:pt x="115" y="10"/>
                </a:cubicBezTo>
                <a:cubicBezTo>
                  <a:pt x="51" y="40"/>
                  <a:pt x="60" y="131"/>
                  <a:pt x="60" y="132"/>
                </a:cubicBezTo>
                <a:cubicBezTo>
                  <a:pt x="60" y="133"/>
                  <a:pt x="60" y="134"/>
                  <a:pt x="58" y="135"/>
                </a:cubicBezTo>
                <a:cubicBezTo>
                  <a:pt x="57" y="136"/>
                  <a:pt x="56" y="136"/>
                  <a:pt x="55" y="136"/>
                </a:cubicBezTo>
                <a:cubicBezTo>
                  <a:pt x="33" y="128"/>
                  <a:pt x="23" y="110"/>
                  <a:pt x="19" y="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schemeClr val="accent3"/>
              </a:solidFill>
              <a:latin typeface="HelveticaNeue-UltraLight" panose="02000206000000020004" pitchFamily="5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094587" y="4564436"/>
            <a:ext cx="401485" cy="393375"/>
            <a:chOff x="2542525" y="3857630"/>
            <a:chExt cx="765176" cy="763588"/>
          </a:xfrm>
          <a:solidFill>
            <a:schemeClr val="accent3"/>
          </a:solidFill>
        </p:grpSpPr>
        <p:sp>
          <p:nvSpPr>
            <p:cNvPr id="58" name="Freeform 1150"/>
            <p:cNvSpPr>
              <a:spLocks noEditPoints="1"/>
            </p:cNvSpPr>
            <p:nvPr/>
          </p:nvSpPr>
          <p:spPr bwMode="auto">
            <a:xfrm>
              <a:off x="2542525" y="3857630"/>
              <a:ext cx="765176" cy="763588"/>
            </a:xfrm>
            <a:custGeom>
              <a:avLst/>
              <a:gdLst>
                <a:gd name="T0" fmla="*/ 120 w 240"/>
                <a:gd name="T1" fmla="*/ 240 h 240"/>
                <a:gd name="T2" fmla="*/ 0 w 240"/>
                <a:gd name="T3" fmla="*/ 120 h 240"/>
                <a:gd name="T4" fmla="*/ 120 w 240"/>
                <a:gd name="T5" fmla="*/ 0 h 240"/>
                <a:gd name="T6" fmla="*/ 240 w 240"/>
                <a:gd name="T7" fmla="*/ 120 h 240"/>
                <a:gd name="T8" fmla="*/ 120 w 240"/>
                <a:gd name="T9" fmla="*/ 240 h 240"/>
                <a:gd name="T10" fmla="*/ 120 w 240"/>
                <a:gd name="T11" fmla="*/ 8 h 240"/>
                <a:gd name="T12" fmla="*/ 8 w 240"/>
                <a:gd name="T13" fmla="*/ 120 h 240"/>
                <a:gd name="T14" fmla="*/ 120 w 240"/>
                <a:gd name="T15" fmla="*/ 232 h 240"/>
                <a:gd name="T16" fmla="*/ 232 w 240"/>
                <a:gd name="T17" fmla="*/ 120 h 240"/>
                <a:gd name="T18" fmla="*/ 120 w 240"/>
                <a:gd name="T19" fmla="*/ 8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0" h="240">
                  <a:moveTo>
                    <a:pt x="120" y="240"/>
                  </a:moveTo>
                  <a:cubicBezTo>
                    <a:pt x="54" y="240"/>
                    <a:pt x="0" y="186"/>
                    <a:pt x="0" y="120"/>
                  </a:cubicBezTo>
                  <a:cubicBezTo>
                    <a:pt x="0" y="54"/>
                    <a:pt x="54" y="0"/>
                    <a:pt x="120" y="0"/>
                  </a:cubicBezTo>
                  <a:cubicBezTo>
                    <a:pt x="186" y="0"/>
                    <a:pt x="240" y="54"/>
                    <a:pt x="240" y="120"/>
                  </a:cubicBezTo>
                  <a:cubicBezTo>
                    <a:pt x="240" y="186"/>
                    <a:pt x="186" y="240"/>
                    <a:pt x="120" y="240"/>
                  </a:cubicBezTo>
                  <a:close/>
                  <a:moveTo>
                    <a:pt x="120" y="8"/>
                  </a:moveTo>
                  <a:cubicBezTo>
                    <a:pt x="58" y="8"/>
                    <a:pt x="8" y="58"/>
                    <a:pt x="8" y="120"/>
                  </a:cubicBezTo>
                  <a:cubicBezTo>
                    <a:pt x="8" y="182"/>
                    <a:pt x="58" y="232"/>
                    <a:pt x="120" y="232"/>
                  </a:cubicBezTo>
                  <a:cubicBezTo>
                    <a:pt x="182" y="232"/>
                    <a:pt x="232" y="182"/>
                    <a:pt x="232" y="120"/>
                  </a:cubicBezTo>
                  <a:cubicBezTo>
                    <a:pt x="232" y="58"/>
                    <a:pt x="182" y="8"/>
                    <a:pt x="12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59" name="Freeform 1151"/>
            <p:cNvSpPr>
              <a:spLocks/>
            </p:cNvSpPr>
            <p:nvPr/>
          </p:nvSpPr>
          <p:spPr bwMode="auto">
            <a:xfrm>
              <a:off x="2940988" y="3857630"/>
              <a:ext cx="200025" cy="760413"/>
            </a:xfrm>
            <a:custGeom>
              <a:avLst/>
              <a:gdLst>
                <a:gd name="T0" fmla="*/ 5 w 63"/>
                <a:gd name="T1" fmla="*/ 239 h 239"/>
                <a:gd name="T2" fmla="*/ 2 w 63"/>
                <a:gd name="T3" fmla="*/ 238 h 239"/>
                <a:gd name="T4" fmla="*/ 2 w 63"/>
                <a:gd name="T5" fmla="*/ 232 h 239"/>
                <a:gd name="T6" fmla="*/ 55 w 63"/>
                <a:gd name="T7" fmla="*/ 120 h 239"/>
                <a:gd name="T8" fmla="*/ 2 w 63"/>
                <a:gd name="T9" fmla="*/ 8 h 239"/>
                <a:gd name="T10" fmla="*/ 2 w 63"/>
                <a:gd name="T11" fmla="*/ 2 h 239"/>
                <a:gd name="T12" fmla="*/ 8 w 63"/>
                <a:gd name="T13" fmla="*/ 2 h 239"/>
                <a:gd name="T14" fmla="*/ 63 w 63"/>
                <a:gd name="T15" fmla="*/ 120 h 239"/>
                <a:gd name="T16" fmla="*/ 8 w 63"/>
                <a:gd name="T17" fmla="*/ 238 h 239"/>
                <a:gd name="T18" fmla="*/ 5 w 63"/>
                <a:gd name="T19" fmla="*/ 239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39">
                  <a:moveTo>
                    <a:pt x="5" y="239"/>
                  </a:moveTo>
                  <a:cubicBezTo>
                    <a:pt x="4" y="239"/>
                    <a:pt x="3" y="239"/>
                    <a:pt x="2" y="238"/>
                  </a:cubicBezTo>
                  <a:cubicBezTo>
                    <a:pt x="0" y="236"/>
                    <a:pt x="1" y="234"/>
                    <a:pt x="2" y="232"/>
                  </a:cubicBezTo>
                  <a:cubicBezTo>
                    <a:pt x="36" y="203"/>
                    <a:pt x="55" y="162"/>
                    <a:pt x="55" y="120"/>
                  </a:cubicBezTo>
                  <a:cubicBezTo>
                    <a:pt x="55" y="78"/>
                    <a:pt x="36" y="37"/>
                    <a:pt x="2" y="8"/>
                  </a:cubicBezTo>
                  <a:cubicBezTo>
                    <a:pt x="1" y="6"/>
                    <a:pt x="1" y="4"/>
                    <a:pt x="2" y="2"/>
                  </a:cubicBezTo>
                  <a:cubicBezTo>
                    <a:pt x="3" y="0"/>
                    <a:pt x="6" y="0"/>
                    <a:pt x="8" y="2"/>
                  </a:cubicBezTo>
                  <a:cubicBezTo>
                    <a:pt x="43" y="33"/>
                    <a:pt x="63" y="76"/>
                    <a:pt x="63" y="120"/>
                  </a:cubicBezTo>
                  <a:cubicBezTo>
                    <a:pt x="63" y="164"/>
                    <a:pt x="43" y="207"/>
                    <a:pt x="8" y="238"/>
                  </a:cubicBezTo>
                  <a:cubicBezTo>
                    <a:pt x="7" y="239"/>
                    <a:pt x="6" y="239"/>
                    <a:pt x="5" y="2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60" name="Freeform 1152"/>
            <p:cNvSpPr>
              <a:spLocks/>
            </p:cNvSpPr>
            <p:nvPr/>
          </p:nvSpPr>
          <p:spPr bwMode="auto">
            <a:xfrm>
              <a:off x="2709213" y="3857630"/>
              <a:ext cx="200025" cy="760413"/>
            </a:xfrm>
            <a:custGeom>
              <a:avLst/>
              <a:gdLst>
                <a:gd name="T0" fmla="*/ 58 w 63"/>
                <a:gd name="T1" fmla="*/ 239 h 239"/>
                <a:gd name="T2" fmla="*/ 55 w 63"/>
                <a:gd name="T3" fmla="*/ 238 h 239"/>
                <a:gd name="T4" fmla="*/ 0 w 63"/>
                <a:gd name="T5" fmla="*/ 120 h 239"/>
                <a:gd name="T6" fmla="*/ 55 w 63"/>
                <a:gd name="T7" fmla="*/ 2 h 239"/>
                <a:gd name="T8" fmla="*/ 61 w 63"/>
                <a:gd name="T9" fmla="*/ 2 h 239"/>
                <a:gd name="T10" fmla="*/ 61 w 63"/>
                <a:gd name="T11" fmla="*/ 8 h 239"/>
                <a:gd name="T12" fmla="*/ 8 w 63"/>
                <a:gd name="T13" fmla="*/ 120 h 239"/>
                <a:gd name="T14" fmla="*/ 61 w 63"/>
                <a:gd name="T15" fmla="*/ 232 h 239"/>
                <a:gd name="T16" fmla="*/ 61 w 63"/>
                <a:gd name="T17" fmla="*/ 238 h 239"/>
                <a:gd name="T18" fmla="*/ 58 w 63"/>
                <a:gd name="T19" fmla="*/ 239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39">
                  <a:moveTo>
                    <a:pt x="58" y="239"/>
                  </a:moveTo>
                  <a:cubicBezTo>
                    <a:pt x="57" y="239"/>
                    <a:pt x="56" y="239"/>
                    <a:pt x="55" y="238"/>
                  </a:cubicBezTo>
                  <a:cubicBezTo>
                    <a:pt x="20" y="207"/>
                    <a:pt x="0" y="164"/>
                    <a:pt x="0" y="120"/>
                  </a:cubicBezTo>
                  <a:cubicBezTo>
                    <a:pt x="0" y="76"/>
                    <a:pt x="20" y="33"/>
                    <a:pt x="55" y="2"/>
                  </a:cubicBezTo>
                  <a:cubicBezTo>
                    <a:pt x="57" y="0"/>
                    <a:pt x="60" y="0"/>
                    <a:pt x="61" y="2"/>
                  </a:cubicBezTo>
                  <a:cubicBezTo>
                    <a:pt x="63" y="4"/>
                    <a:pt x="62" y="6"/>
                    <a:pt x="61" y="8"/>
                  </a:cubicBezTo>
                  <a:cubicBezTo>
                    <a:pt x="27" y="37"/>
                    <a:pt x="8" y="78"/>
                    <a:pt x="8" y="120"/>
                  </a:cubicBezTo>
                  <a:cubicBezTo>
                    <a:pt x="8" y="162"/>
                    <a:pt x="27" y="203"/>
                    <a:pt x="61" y="232"/>
                  </a:cubicBezTo>
                  <a:cubicBezTo>
                    <a:pt x="62" y="234"/>
                    <a:pt x="62" y="236"/>
                    <a:pt x="61" y="238"/>
                  </a:cubicBezTo>
                  <a:cubicBezTo>
                    <a:pt x="60" y="239"/>
                    <a:pt x="59" y="239"/>
                    <a:pt x="58" y="2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61" name="Freeform 1153"/>
            <p:cNvSpPr>
              <a:spLocks/>
            </p:cNvSpPr>
            <p:nvPr/>
          </p:nvSpPr>
          <p:spPr bwMode="auto">
            <a:xfrm>
              <a:off x="2912413" y="3857630"/>
              <a:ext cx="25400" cy="763588"/>
            </a:xfrm>
            <a:custGeom>
              <a:avLst/>
              <a:gdLst>
                <a:gd name="T0" fmla="*/ 4 w 8"/>
                <a:gd name="T1" fmla="*/ 240 h 240"/>
                <a:gd name="T2" fmla="*/ 0 w 8"/>
                <a:gd name="T3" fmla="*/ 236 h 240"/>
                <a:gd name="T4" fmla="*/ 0 w 8"/>
                <a:gd name="T5" fmla="*/ 4 h 240"/>
                <a:gd name="T6" fmla="*/ 4 w 8"/>
                <a:gd name="T7" fmla="*/ 0 h 240"/>
                <a:gd name="T8" fmla="*/ 8 w 8"/>
                <a:gd name="T9" fmla="*/ 4 h 240"/>
                <a:gd name="T10" fmla="*/ 8 w 8"/>
                <a:gd name="T11" fmla="*/ 236 h 240"/>
                <a:gd name="T12" fmla="*/ 4 w 8"/>
                <a:gd name="T13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40">
                  <a:moveTo>
                    <a:pt x="4" y="240"/>
                  </a:moveTo>
                  <a:cubicBezTo>
                    <a:pt x="2" y="240"/>
                    <a:pt x="0" y="238"/>
                    <a:pt x="0" y="23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236"/>
                    <a:pt x="8" y="236"/>
                    <a:pt x="8" y="236"/>
                  </a:cubicBezTo>
                  <a:cubicBezTo>
                    <a:pt x="8" y="238"/>
                    <a:pt x="6" y="240"/>
                    <a:pt x="4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62" name="Freeform 1154"/>
            <p:cNvSpPr>
              <a:spLocks/>
            </p:cNvSpPr>
            <p:nvPr/>
          </p:nvSpPr>
          <p:spPr bwMode="auto">
            <a:xfrm>
              <a:off x="2606025" y="4418018"/>
              <a:ext cx="638176" cy="25400"/>
            </a:xfrm>
            <a:custGeom>
              <a:avLst/>
              <a:gdLst>
                <a:gd name="T0" fmla="*/ 196 w 200"/>
                <a:gd name="T1" fmla="*/ 8 h 8"/>
                <a:gd name="T2" fmla="*/ 4 w 200"/>
                <a:gd name="T3" fmla="*/ 8 h 8"/>
                <a:gd name="T4" fmla="*/ 0 w 200"/>
                <a:gd name="T5" fmla="*/ 4 h 8"/>
                <a:gd name="T6" fmla="*/ 4 w 200"/>
                <a:gd name="T7" fmla="*/ 0 h 8"/>
                <a:gd name="T8" fmla="*/ 196 w 200"/>
                <a:gd name="T9" fmla="*/ 0 h 8"/>
                <a:gd name="T10" fmla="*/ 200 w 200"/>
                <a:gd name="T11" fmla="*/ 4 h 8"/>
                <a:gd name="T12" fmla="*/ 196 w 20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0" h="8">
                  <a:moveTo>
                    <a:pt x="19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198" y="0"/>
                    <a:pt x="200" y="2"/>
                    <a:pt x="200" y="4"/>
                  </a:cubicBezTo>
                  <a:cubicBezTo>
                    <a:pt x="200" y="6"/>
                    <a:pt x="198" y="8"/>
                    <a:pt x="19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63" name="Freeform 1155"/>
            <p:cNvSpPr>
              <a:spLocks/>
            </p:cNvSpPr>
            <p:nvPr/>
          </p:nvSpPr>
          <p:spPr bwMode="auto">
            <a:xfrm>
              <a:off x="2606025" y="4037018"/>
              <a:ext cx="638176" cy="25400"/>
            </a:xfrm>
            <a:custGeom>
              <a:avLst/>
              <a:gdLst>
                <a:gd name="T0" fmla="*/ 196 w 200"/>
                <a:gd name="T1" fmla="*/ 8 h 8"/>
                <a:gd name="T2" fmla="*/ 4 w 200"/>
                <a:gd name="T3" fmla="*/ 8 h 8"/>
                <a:gd name="T4" fmla="*/ 0 w 200"/>
                <a:gd name="T5" fmla="*/ 4 h 8"/>
                <a:gd name="T6" fmla="*/ 4 w 200"/>
                <a:gd name="T7" fmla="*/ 0 h 8"/>
                <a:gd name="T8" fmla="*/ 196 w 200"/>
                <a:gd name="T9" fmla="*/ 0 h 8"/>
                <a:gd name="T10" fmla="*/ 200 w 200"/>
                <a:gd name="T11" fmla="*/ 4 h 8"/>
                <a:gd name="T12" fmla="*/ 196 w 20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0" h="8">
                  <a:moveTo>
                    <a:pt x="19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198" y="0"/>
                    <a:pt x="200" y="2"/>
                    <a:pt x="200" y="4"/>
                  </a:cubicBezTo>
                  <a:cubicBezTo>
                    <a:pt x="200" y="6"/>
                    <a:pt x="198" y="8"/>
                    <a:pt x="19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64" name="Freeform 1156"/>
            <p:cNvSpPr>
              <a:spLocks/>
            </p:cNvSpPr>
            <p:nvPr/>
          </p:nvSpPr>
          <p:spPr bwMode="auto">
            <a:xfrm>
              <a:off x="2542525" y="4227518"/>
              <a:ext cx="765176" cy="25400"/>
            </a:xfrm>
            <a:custGeom>
              <a:avLst/>
              <a:gdLst>
                <a:gd name="T0" fmla="*/ 236 w 240"/>
                <a:gd name="T1" fmla="*/ 8 h 8"/>
                <a:gd name="T2" fmla="*/ 4 w 240"/>
                <a:gd name="T3" fmla="*/ 8 h 8"/>
                <a:gd name="T4" fmla="*/ 0 w 240"/>
                <a:gd name="T5" fmla="*/ 4 h 8"/>
                <a:gd name="T6" fmla="*/ 4 w 240"/>
                <a:gd name="T7" fmla="*/ 0 h 8"/>
                <a:gd name="T8" fmla="*/ 236 w 240"/>
                <a:gd name="T9" fmla="*/ 0 h 8"/>
                <a:gd name="T10" fmla="*/ 240 w 240"/>
                <a:gd name="T11" fmla="*/ 4 h 8"/>
                <a:gd name="T12" fmla="*/ 236 w 24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8">
                  <a:moveTo>
                    <a:pt x="23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8" y="0"/>
                    <a:pt x="240" y="2"/>
                    <a:pt x="240" y="4"/>
                  </a:cubicBezTo>
                  <a:cubicBezTo>
                    <a:pt x="240" y="6"/>
                    <a:pt x="238" y="8"/>
                    <a:pt x="23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912611" y="3091544"/>
            <a:ext cx="404818" cy="393375"/>
            <a:chOff x="2627394" y="2573352"/>
            <a:chExt cx="771528" cy="763589"/>
          </a:xfrm>
          <a:solidFill>
            <a:schemeClr val="accent3"/>
          </a:solidFill>
        </p:grpSpPr>
        <p:sp>
          <p:nvSpPr>
            <p:cNvPr id="66" name="Freeform 1392"/>
            <p:cNvSpPr>
              <a:spLocks/>
            </p:cNvSpPr>
            <p:nvPr/>
          </p:nvSpPr>
          <p:spPr bwMode="auto">
            <a:xfrm>
              <a:off x="2908383" y="2586052"/>
              <a:ext cx="382589" cy="381001"/>
            </a:xfrm>
            <a:custGeom>
              <a:avLst/>
              <a:gdLst>
                <a:gd name="T0" fmla="*/ 4 w 120"/>
                <a:gd name="T1" fmla="*/ 120 h 120"/>
                <a:gd name="T2" fmla="*/ 1 w 120"/>
                <a:gd name="T3" fmla="*/ 119 h 120"/>
                <a:gd name="T4" fmla="*/ 1 w 120"/>
                <a:gd name="T5" fmla="*/ 113 h 120"/>
                <a:gd name="T6" fmla="*/ 113 w 120"/>
                <a:gd name="T7" fmla="*/ 1 h 120"/>
                <a:gd name="T8" fmla="*/ 119 w 120"/>
                <a:gd name="T9" fmla="*/ 1 h 120"/>
                <a:gd name="T10" fmla="*/ 119 w 120"/>
                <a:gd name="T11" fmla="*/ 7 h 120"/>
                <a:gd name="T12" fmla="*/ 7 w 120"/>
                <a:gd name="T13" fmla="*/ 119 h 120"/>
                <a:gd name="T14" fmla="*/ 4 w 120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0" h="120">
                  <a:moveTo>
                    <a:pt x="4" y="120"/>
                  </a:moveTo>
                  <a:cubicBezTo>
                    <a:pt x="3" y="120"/>
                    <a:pt x="2" y="120"/>
                    <a:pt x="1" y="119"/>
                  </a:cubicBezTo>
                  <a:cubicBezTo>
                    <a:pt x="0" y="117"/>
                    <a:pt x="0" y="115"/>
                    <a:pt x="1" y="113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7" y="0"/>
                    <a:pt x="119" y="1"/>
                  </a:cubicBezTo>
                  <a:cubicBezTo>
                    <a:pt x="120" y="3"/>
                    <a:pt x="120" y="5"/>
                    <a:pt x="119" y="7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20"/>
                    <a:pt x="5" y="120"/>
                    <a:pt x="4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67" name="Freeform 1393"/>
            <p:cNvSpPr>
              <a:spLocks/>
            </p:cNvSpPr>
            <p:nvPr/>
          </p:nvSpPr>
          <p:spPr bwMode="auto">
            <a:xfrm>
              <a:off x="2997283" y="2674952"/>
              <a:ext cx="382589" cy="381001"/>
            </a:xfrm>
            <a:custGeom>
              <a:avLst/>
              <a:gdLst>
                <a:gd name="T0" fmla="*/ 4 w 120"/>
                <a:gd name="T1" fmla="*/ 120 h 120"/>
                <a:gd name="T2" fmla="*/ 1 w 120"/>
                <a:gd name="T3" fmla="*/ 119 h 120"/>
                <a:gd name="T4" fmla="*/ 1 w 120"/>
                <a:gd name="T5" fmla="*/ 113 h 120"/>
                <a:gd name="T6" fmla="*/ 113 w 120"/>
                <a:gd name="T7" fmla="*/ 1 h 120"/>
                <a:gd name="T8" fmla="*/ 119 w 120"/>
                <a:gd name="T9" fmla="*/ 1 h 120"/>
                <a:gd name="T10" fmla="*/ 119 w 120"/>
                <a:gd name="T11" fmla="*/ 7 h 120"/>
                <a:gd name="T12" fmla="*/ 7 w 120"/>
                <a:gd name="T13" fmla="*/ 119 h 120"/>
                <a:gd name="T14" fmla="*/ 4 w 120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0" h="120">
                  <a:moveTo>
                    <a:pt x="4" y="120"/>
                  </a:moveTo>
                  <a:cubicBezTo>
                    <a:pt x="3" y="120"/>
                    <a:pt x="2" y="120"/>
                    <a:pt x="1" y="119"/>
                  </a:cubicBezTo>
                  <a:cubicBezTo>
                    <a:pt x="0" y="117"/>
                    <a:pt x="0" y="115"/>
                    <a:pt x="1" y="113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7" y="0"/>
                    <a:pt x="119" y="1"/>
                  </a:cubicBezTo>
                  <a:cubicBezTo>
                    <a:pt x="120" y="3"/>
                    <a:pt x="120" y="5"/>
                    <a:pt x="119" y="7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20"/>
                    <a:pt x="5" y="120"/>
                    <a:pt x="4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68" name="Freeform 1394"/>
            <p:cNvSpPr>
              <a:spLocks/>
            </p:cNvSpPr>
            <p:nvPr/>
          </p:nvSpPr>
          <p:spPr bwMode="auto">
            <a:xfrm>
              <a:off x="3265571" y="2573352"/>
              <a:ext cx="133351" cy="127000"/>
            </a:xfrm>
            <a:custGeom>
              <a:avLst/>
              <a:gdLst>
                <a:gd name="T0" fmla="*/ 32 w 42"/>
                <a:gd name="T1" fmla="*/ 40 h 40"/>
                <a:gd name="T2" fmla="*/ 29 w 42"/>
                <a:gd name="T3" fmla="*/ 39 h 40"/>
                <a:gd name="T4" fmla="*/ 29 w 42"/>
                <a:gd name="T5" fmla="*/ 33 h 40"/>
                <a:gd name="T6" fmla="*/ 28 w 42"/>
                <a:gd name="T7" fmla="*/ 12 h 40"/>
                <a:gd name="T8" fmla="*/ 17 w 42"/>
                <a:gd name="T9" fmla="*/ 8 h 40"/>
                <a:gd name="T10" fmla="*/ 7 w 42"/>
                <a:gd name="T11" fmla="*/ 11 h 40"/>
                <a:gd name="T12" fmla="*/ 1 w 42"/>
                <a:gd name="T13" fmla="*/ 11 h 40"/>
                <a:gd name="T14" fmla="*/ 1 w 42"/>
                <a:gd name="T15" fmla="*/ 5 h 40"/>
                <a:gd name="T16" fmla="*/ 17 w 42"/>
                <a:gd name="T17" fmla="*/ 0 h 40"/>
                <a:gd name="T18" fmla="*/ 34 w 42"/>
                <a:gd name="T19" fmla="*/ 7 h 40"/>
                <a:gd name="T20" fmla="*/ 35 w 42"/>
                <a:gd name="T21" fmla="*/ 39 h 40"/>
                <a:gd name="T22" fmla="*/ 32 w 42"/>
                <a:gd name="T2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2" h="40">
                  <a:moveTo>
                    <a:pt x="32" y="40"/>
                  </a:moveTo>
                  <a:cubicBezTo>
                    <a:pt x="31" y="40"/>
                    <a:pt x="30" y="40"/>
                    <a:pt x="29" y="39"/>
                  </a:cubicBezTo>
                  <a:cubicBezTo>
                    <a:pt x="28" y="38"/>
                    <a:pt x="28" y="35"/>
                    <a:pt x="29" y="33"/>
                  </a:cubicBezTo>
                  <a:cubicBezTo>
                    <a:pt x="33" y="29"/>
                    <a:pt x="34" y="19"/>
                    <a:pt x="28" y="12"/>
                  </a:cubicBezTo>
                  <a:cubicBezTo>
                    <a:pt x="25" y="10"/>
                    <a:pt x="21" y="8"/>
                    <a:pt x="17" y="8"/>
                  </a:cubicBezTo>
                  <a:cubicBezTo>
                    <a:pt x="12" y="8"/>
                    <a:pt x="8" y="9"/>
                    <a:pt x="7" y="11"/>
                  </a:cubicBezTo>
                  <a:cubicBezTo>
                    <a:pt x="5" y="12"/>
                    <a:pt x="3" y="12"/>
                    <a:pt x="1" y="11"/>
                  </a:cubicBezTo>
                  <a:cubicBezTo>
                    <a:pt x="0" y="9"/>
                    <a:pt x="0" y="7"/>
                    <a:pt x="1" y="5"/>
                  </a:cubicBezTo>
                  <a:cubicBezTo>
                    <a:pt x="5" y="2"/>
                    <a:pt x="11" y="0"/>
                    <a:pt x="17" y="0"/>
                  </a:cubicBezTo>
                  <a:cubicBezTo>
                    <a:pt x="24" y="0"/>
                    <a:pt x="30" y="3"/>
                    <a:pt x="34" y="7"/>
                  </a:cubicBezTo>
                  <a:cubicBezTo>
                    <a:pt x="42" y="16"/>
                    <a:pt x="42" y="31"/>
                    <a:pt x="35" y="39"/>
                  </a:cubicBezTo>
                  <a:cubicBezTo>
                    <a:pt x="34" y="39"/>
                    <a:pt x="33" y="40"/>
                    <a:pt x="32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69" name="Freeform 1395"/>
            <p:cNvSpPr>
              <a:spLocks/>
            </p:cNvSpPr>
            <p:nvPr/>
          </p:nvSpPr>
          <p:spPr bwMode="auto">
            <a:xfrm>
              <a:off x="2857582" y="2938477"/>
              <a:ext cx="168276" cy="168275"/>
            </a:xfrm>
            <a:custGeom>
              <a:avLst/>
              <a:gdLst>
                <a:gd name="T0" fmla="*/ 4 w 53"/>
                <a:gd name="T1" fmla="*/ 53 h 53"/>
                <a:gd name="T2" fmla="*/ 1 w 53"/>
                <a:gd name="T3" fmla="*/ 52 h 53"/>
                <a:gd name="T4" fmla="*/ 0 w 53"/>
                <a:gd name="T5" fmla="*/ 48 h 53"/>
                <a:gd name="T6" fmla="*/ 16 w 53"/>
                <a:gd name="T7" fmla="*/ 4 h 53"/>
                <a:gd name="T8" fmla="*/ 21 w 53"/>
                <a:gd name="T9" fmla="*/ 1 h 53"/>
                <a:gd name="T10" fmla="*/ 24 w 53"/>
                <a:gd name="T11" fmla="*/ 6 h 53"/>
                <a:gd name="T12" fmla="*/ 11 w 53"/>
                <a:gd name="T13" fmla="*/ 42 h 53"/>
                <a:gd name="T14" fmla="*/ 47 w 53"/>
                <a:gd name="T15" fmla="*/ 29 h 53"/>
                <a:gd name="T16" fmla="*/ 52 w 53"/>
                <a:gd name="T17" fmla="*/ 32 h 53"/>
                <a:gd name="T18" fmla="*/ 49 w 53"/>
                <a:gd name="T19" fmla="*/ 37 h 53"/>
                <a:gd name="T20" fmla="*/ 5 w 53"/>
                <a:gd name="T21" fmla="*/ 53 h 53"/>
                <a:gd name="T22" fmla="*/ 4 w 53"/>
                <a:gd name="T2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" h="53">
                  <a:moveTo>
                    <a:pt x="4" y="53"/>
                  </a:moveTo>
                  <a:cubicBezTo>
                    <a:pt x="3" y="53"/>
                    <a:pt x="2" y="53"/>
                    <a:pt x="1" y="52"/>
                  </a:cubicBezTo>
                  <a:cubicBezTo>
                    <a:pt x="0" y="51"/>
                    <a:pt x="0" y="49"/>
                    <a:pt x="0" y="48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7" y="2"/>
                    <a:pt x="19" y="0"/>
                    <a:pt x="21" y="1"/>
                  </a:cubicBezTo>
                  <a:cubicBezTo>
                    <a:pt x="23" y="2"/>
                    <a:pt x="25" y="4"/>
                    <a:pt x="24" y="6"/>
                  </a:cubicBezTo>
                  <a:cubicBezTo>
                    <a:pt x="11" y="42"/>
                    <a:pt x="11" y="42"/>
                    <a:pt x="11" y="42"/>
                  </a:cubicBezTo>
                  <a:cubicBezTo>
                    <a:pt x="47" y="29"/>
                    <a:pt x="47" y="29"/>
                    <a:pt x="47" y="29"/>
                  </a:cubicBezTo>
                  <a:cubicBezTo>
                    <a:pt x="49" y="28"/>
                    <a:pt x="51" y="30"/>
                    <a:pt x="52" y="32"/>
                  </a:cubicBezTo>
                  <a:cubicBezTo>
                    <a:pt x="53" y="34"/>
                    <a:pt x="51" y="36"/>
                    <a:pt x="49" y="37"/>
                  </a:cubicBezTo>
                  <a:cubicBezTo>
                    <a:pt x="5" y="53"/>
                    <a:pt x="5" y="53"/>
                    <a:pt x="5" y="53"/>
                  </a:cubicBezTo>
                  <a:cubicBezTo>
                    <a:pt x="5" y="53"/>
                    <a:pt x="5" y="53"/>
                    <a:pt x="4" y="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  <p:sp>
          <p:nvSpPr>
            <p:cNvPr id="70" name="Freeform 1396"/>
            <p:cNvSpPr>
              <a:spLocks/>
            </p:cNvSpPr>
            <p:nvPr/>
          </p:nvSpPr>
          <p:spPr bwMode="auto">
            <a:xfrm>
              <a:off x="2627394" y="2674952"/>
              <a:ext cx="663578" cy="661989"/>
            </a:xfrm>
            <a:custGeom>
              <a:avLst/>
              <a:gdLst>
                <a:gd name="T0" fmla="*/ 204 w 208"/>
                <a:gd name="T1" fmla="*/ 208 h 208"/>
                <a:gd name="T2" fmla="*/ 4 w 208"/>
                <a:gd name="T3" fmla="*/ 208 h 208"/>
                <a:gd name="T4" fmla="*/ 0 w 208"/>
                <a:gd name="T5" fmla="*/ 204 h 208"/>
                <a:gd name="T6" fmla="*/ 0 w 208"/>
                <a:gd name="T7" fmla="*/ 4 h 208"/>
                <a:gd name="T8" fmla="*/ 4 w 208"/>
                <a:gd name="T9" fmla="*/ 0 h 208"/>
                <a:gd name="T10" fmla="*/ 132 w 208"/>
                <a:gd name="T11" fmla="*/ 0 h 208"/>
                <a:gd name="T12" fmla="*/ 136 w 208"/>
                <a:gd name="T13" fmla="*/ 4 h 208"/>
                <a:gd name="T14" fmla="*/ 132 w 208"/>
                <a:gd name="T15" fmla="*/ 8 h 208"/>
                <a:gd name="T16" fmla="*/ 8 w 208"/>
                <a:gd name="T17" fmla="*/ 8 h 208"/>
                <a:gd name="T18" fmla="*/ 8 w 208"/>
                <a:gd name="T19" fmla="*/ 200 h 208"/>
                <a:gd name="T20" fmla="*/ 200 w 208"/>
                <a:gd name="T21" fmla="*/ 200 h 208"/>
                <a:gd name="T22" fmla="*/ 200 w 208"/>
                <a:gd name="T23" fmla="*/ 76 h 208"/>
                <a:gd name="T24" fmla="*/ 204 w 208"/>
                <a:gd name="T25" fmla="*/ 72 h 208"/>
                <a:gd name="T26" fmla="*/ 208 w 208"/>
                <a:gd name="T27" fmla="*/ 76 h 208"/>
                <a:gd name="T28" fmla="*/ 208 w 208"/>
                <a:gd name="T29" fmla="*/ 204 h 208"/>
                <a:gd name="T30" fmla="*/ 207 w 208"/>
                <a:gd name="T31" fmla="*/ 207 h 208"/>
                <a:gd name="T32" fmla="*/ 204 w 208"/>
                <a:gd name="T33" fmla="*/ 20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8" h="208">
                  <a:moveTo>
                    <a:pt x="204" y="208"/>
                  </a:moveTo>
                  <a:cubicBezTo>
                    <a:pt x="4" y="208"/>
                    <a:pt x="4" y="208"/>
                    <a:pt x="4" y="208"/>
                  </a:cubicBezTo>
                  <a:cubicBezTo>
                    <a:pt x="2" y="208"/>
                    <a:pt x="0" y="206"/>
                    <a:pt x="0" y="20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34" y="0"/>
                    <a:pt x="136" y="2"/>
                    <a:pt x="136" y="4"/>
                  </a:cubicBezTo>
                  <a:cubicBezTo>
                    <a:pt x="136" y="6"/>
                    <a:pt x="134" y="8"/>
                    <a:pt x="132" y="8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200"/>
                    <a:pt x="8" y="200"/>
                    <a:pt x="8" y="200"/>
                  </a:cubicBezTo>
                  <a:cubicBezTo>
                    <a:pt x="200" y="200"/>
                    <a:pt x="200" y="200"/>
                    <a:pt x="200" y="200"/>
                  </a:cubicBezTo>
                  <a:cubicBezTo>
                    <a:pt x="200" y="76"/>
                    <a:pt x="200" y="76"/>
                    <a:pt x="200" y="76"/>
                  </a:cubicBezTo>
                  <a:cubicBezTo>
                    <a:pt x="200" y="74"/>
                    <a:pt x="202" y="72"/>
                    <a:pt x="204" y="72"/>
                  </a:cubicBezTo>
                  <a:cubicBezTo>
                    <a:pt x="206" y="72"/>
                    <a:pt x="208" y="74"/>
                    <a:pt x="208" y="76"/>
                  </a:cubicBezTo>
                  <a:cubicBezTo>
                    <a:pt x="208" y="204"/>
                    <a:pt x="208" y="204"/>
                    <a:pt x="208" y="204"/>
                  </a:cubicBezTo>
                  <a:cubicBezTo>
                    <a:pt x="208" y="205"/>
                    <a:pt x="208" y="206"/>
                    <a:pt x="207" y="207"/>
                  </a:cubicBezTo>
                  <a:cubicBezTo>
                    <a:pt x="206" y="208"/>
                    <a:pt x="205" y="208"/>
                    <a:pt x="204" y="2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 dirty="0">
                <a:latin typeface="HelveticaNeue-UltraLight" panose="02000206000000020004" pitchFamily="50"/>
              </a:endParaRP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7432541" y="1623912"/>
            <a:ext cx="34786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Cybersecurity is a Risk Management topic which need a strong eco-system!</a:t>
            </a:r>
          </a:p>
        </p:txBody>
      </p:sp>
    </p:spTree>
    <p:extLst>
      <p:ext uri="{BB962C8B-B14F-4D97-AF65-F5344CB8AC3E}">
        <p14:creationId xmlns:p14="http://schemas.microsoft.com/office/powerpoint/2010/main" val="109805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EF298-3970-8046-B033-0348493E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U" dirty="0"/>
              <a:t>Journey of an Entreprenor in Cyber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5488B-2690-D542-A8AD-B32F9F3AD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529" y="1697601"/>
            <a:ext cx="9519962" cy="3880773"/>
          </a:xfrm>
        </p:spPr>
        <p:txBody>
          <a:bodyPr>
            <a:noAutofit/>
          </a:bodyPr>
          <a:lstStyle/>
          <a:p>
            <a:r>
              <a:rPr lang="en-LU" sz="1200" dirty="0"/>
              <a:t>Why Africa?</a:t>
            </a:r>
          </a:p>
          <a:p>
            <a:pPr lvl="1"/>
            <a:r>
              <a:rPr lang="en-LU" sz="1200" dirty="0"/>
              <a:t>Ressources (skills and people)</a:t>
            </a:r>
          </a:p>
          <a:p>
            <a:pPr lvl="1"/>
            <a:r>
              <a:rPr lang="en-GB" sz="1200" dirty="0"/>
              <a:t>L</a:t>
            </a:r>
            <a:r>
              <a:rPr lang="en-LU" sz="1200" dirty="0"/>
              <a:t>ocal businesses (local demands and growth)</a:t>
            </a:r>
          </a:p>
          <a:p>
            <a:pPr lvl="1"/>
            <a:endParaRPr lang="en-LU" sz="300" dirty="0"/>
          </a:p>
          <a:p>
            <a:r>
              <a:rPr lang="en-LU" sz="1200" dirty="0"/>
              <a:t>Risks for a private company</a:t>
            </a:r>
          </a:p>
          <a:p>
            <a:pPr lvl="1"/>
            <a:r>
              <a:rPr lang="en-LU" sz="1200" dirty="0"/>
              <a:t>Risk of the initial capital investment</a:t>
            </a:r>
          </a:p>
          <a:p>
            <a:pPr lvl="1"/>
            <a:r>
              <a:rPr lang="en-GB" sz="1200" dirty="0"/>
              <a:t>L</a:t>
            </a:r>
            <a:r>
              <a:rPr lang="en-LU" sz="1200" dirty="0"/>
              <a:t>ocal enablement</a:t>
            </a:r>
          </a:p>
          <a:p>
            <a:pPr lvl="1"/>
            <a:r>
              <a:rPr lang="en-LU" sz="1200" dirty="0"/>
              <a:t>People retention</a:t>
            </a:r>
          </a:p>
          <a:p>
            <a:endParaRPr lang="en-LU" sz="300" dirty="0"/>
          </a:p>
          <a:p>
            <a:r>
              <a:rPr lang="en-LU" sz="1200" dirty="0"/>
              <a:t>Our vision</a:t>
            </a:r>
          </a:p>
          <a:p>
            <a:pPr lvl="1"/>
            <a:r>
              <a:rPr lang="en-LU" sz="1200" dirty="0"/>
              <a:t>Cyber is a global issue with a local execution (so cooperation is essential &amp; </a:t>
            </a:r>
            <a:r>
              <a:rPr lang="en-GB" sz="1200" dirty="0"/>
              <a:t>sovereignty</a:t>
            </a:r>
            <a:r>
              <a:rPr lang="en-LU" sz="1200" dirty="0"/>
              <a:t>)</a:t>
            </a:r>
          </a:p>
          <a:p>
            <a:pPr lvl="1"/>
            <a:r>
              <a:rPr lang="en-LU" sz="1200" dirty="0"/>
              <a:t>Cyber is not just a private sector issue (public / private sector cooperation)</a:t>
            </a:r>
          </a:p>
          <a:p>
            <a:pPr lvl="1"/>
            <a:r>
              <a:rPr lang="en-LU" sz="1200" dirty="0"/>
              <a:t>Create and Growth the market (enable local players)</a:t>
            </a:r>
          </a:p>
          <a:p>
            <a:pPr lvl="1"/>
            <a:r>
              <a:rPr lang="en-LU" sz="1200" dirty="0"/>
              <a:t>Develop ressources (inclusion and diversity - education and retention)</a:t>
            </a:r>
          </a:p>
          <a:p>
            <a:endParaRPr lang="en-LU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47177-5685-3F49-9616-A59C93FC9359}"/>
              </a:ext>
            </a:extLst>
          </p:cNvPr>
          <p:cNvSpPr/>
          <p:nvPr/>
        </p:nvSpPr>
        <p:spPr>
          <a:xfrm>
            <a:off x="3517498" y="6275644"/>
            <a:ext cx="21996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LU" sz="1400" i="1" dirty="0"/>
              <a:t>https://cyber4africa.org</a:t>
            </a:r>
          </a:p>
        </p:txBody>
      </p:sp>
    </p:spTree>
    <p:extLst>
      <p:ext uri="{BB962C8B-B14F-4D97-AF65-F5344CB8AC3E}">
        <p14:creationId xmlns:p14="http://schemas.microsoft.com/office/powerpoint/2010/main" val="2373436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CCDD2D8-7AEC-7C40-AD20-C29421E88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LU" dirty="0"/>
              <a:t>Appendices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7E8CEEA-CA4A-C44A-B42B-59498F4BFE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59855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19583" y="320847"/>
            <a:ext cx="9205576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Africa Cybersecurity Resource Centre (ACRC)</a:t>
            </a:r>
            <a:br>
              <a:rPr lang="en-GB" dirty="0"/>
            </a:br>
            <a:r>
              <a:rPr lang="en-GB" dirty="0"/>
              <a:t>A</a:t>
            </a:r>
            <a:r>
              <a:rPr lang="fr-FR" dirty="0"/>
              <a:t> </a:t>
            </a:r>
            <a:r>
              <a:rPr lang="en-GB" dirty="0"/>
              <a:t>breakthrough</a:t>
            </a:r>
            <a:r>
              <a:rPr lang="fr-FR" dirty="0"/>
              <a:t> for Financial Inclusion 1/2</a:t>
            </a:r>
            <a:br>
              <a:rPr lang="en-GB" dirty="0"/>
            </a:br>
            <a:endParaRPr lang="en-GB" sz="2800" i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8A5698-6FE0-964D-8514-D46D43349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4" y="1700465"/>
            <a:ext cx="10648750" cy="4818424"/>
          </a:xfrm>
        </p:spPr>
        <p:txBody>
          <a:bodyPr>
            <a:no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GB" dirty="0"/>
              <a:t>Build &amp; mobilise a </a:t>
            </a:r>
            <a:r>
              <a:rPr lang="en-GB" b="1" dirty="0"/>
              <a:t>comprehensive, cost effective, scalable</a:t>
            </a:r>
            <a:r>
              <a:rPr lang="en-GB" dirty="0"/>
              <a:t> and </a:t>
            </a:r>
            <a:r>
              <a:rPr lang="en-GB" b="1" dirty="0"/>
              <a:t>sustainable</a:t>
            </a:r>
            <a:r>
              <a:rPr lang="en-GB" dirty="0"/>
              <a:t> </a:t>
            </a:r>
            <a:r>
              <a:rPr lang="en-GB" b="1" dirty="0"/>
              <a:t>cyber resilience </a:t>
            </a:r>
            <a:r>
              <a:rPr lang="en-GB" b="1" i="1" dirty="0"/>
              <a:t>regional</a:t>
            </a:r>
            <a:r>
              <a:rPr lang="en-GB" b="1" dirty="0"/>
              <a:t> and </a:t>
            </a:r>
            <a:r>
              <a:rPr lang="en-GB" b="1" i="1" dirty="0"/>
              <a:t>sectorial</a:t>
            </a:r>
            <a:r>
              <a:rPr lang="en-GB" b="1" dirty="0"/>
              <a:t> </a:t>
            </a:r>
            <a:r>
              <a:rPr lang="en-GB" b="1" i="1" dirty="0"/>
              <a:t>ecosystem</a:t>
            </a:r>
            <a:r>
              <a:rPr lang="en-GB" dirty="0"/>
              <a:t> </a:t>
            </a:r>
            <a:r>
              <a:rPr lang="en-GB" b="1" dirty="0"/>
              <a:t>for </a:t>
            </a:r>
            <a:r>
              <a:rPr lang="en-GB" b="1" i="1" dirty="0"/>
              <a:t>FSP</a:t>
            </a:r>
            <a:r>
              <a:rPr lang="en-GB" b="1" dirty="0"/>
              <a:t> and </a:t>
            </a:r>
            <a:r>
              <a:rPr lang="en-GB" b="1" i="1" dirty="0"/>
              <a:t>Policy Makers </a:t>
            </a:r>
            <a:r>
              <a:rPr lang="en-GB" dirty="0"/>
              <a:t>in 3 to 5 years</a:t>
            </a:r>
          </a:p>
          <a:p>
            <a:pPr lvl="1"/>
            <a:r>
              <a:rPr lang="en-GB" b="1" dirty="0"/>
              <a:t>Information Sharing and Analysis Centre (ISAC), the central hub for the financial sector </a:t>
            </a:r>
            <a:r>
              <a:rPr lang="en-GB" dirty="0"/>
              <a:t>to consolidate </a:t>
            </a:r>
            <a:r>
              <a:rPr lang="en-GB" b="1" dirty="0"/>
              <a:t>facts &amp; findings, </a:t>
            </a:r>
            <a:r>
              <a:rPr lang="en-GB" dirty="0"/>
              <a:t>improve prevention and detection through sharing on vulnerabilities, threats, incidents, best practices, c</a:t>
            </a:r>
            <a:r>
              <a:rPr lang="en-GB" b="1" dirty="0"/>
              <a:t>onnected </a:t>
            </a:r>
            <a:r>
              <a:rPr lang="en-GB" dirty="0"/>
              <a:t>with international intelligence networks</a:t>
            </a:r>
          </a:p>
          <a:p>
            <a:pPr lvl="1"/>
            <a:r>
              <a:rPr lang="en-GB" dirty="0"/>
              <a:t>Enable Security Operation Center and Incident Response capabilities</a:t>
            </a:r>
          </a:p>
          <a:p>
            <a:pPr lvl="1"/>
            <a:r>
              <a:rPr lang="en-GB" dirty="0"/>
              <a:t>Develop adequate technologies for adoption</a:t>
            </a:r>
          </a:p>
          <a:p>
            <a:pPr lvl="1"/>
            <a:endParaRPr lang="en-GB" sz="800" dirty="0"/>
          </a:p>
          <a:p>
            <a:pPr marL="285750" lvl="1" indent="-342900">
              <a:spcBef>
                <a:spcPts val="600"/>
              </a:spcBef>
              <a:buFont typeface="Wingdings" pitchFamily="2" charset="2"/>
              <a:buChar char="v"/>
            </a:pPr>
            <a:r>
              <a:rPr lang="en-GB" sz="1800" b="1" dirty="0"/>
              <a:t>International/Regional/local stakeholders engagement is key for the roll out</a:t>
            </a:r>
          </a:p>
          <a:p>
            <a:pPr marL="0" indent="0">
              <a:spcBef>
                <a:spcPts val="600"/>
              </a:spcBef>
              <a:buNone/>
            </a:pPr>
            <a:endParaRPr lang="en-GB" sz="800" dirty="0"/>
          </a:p>
          <a:p>
            <a:pPr marL="285750" lvl="1" indent="-342900">
              <a:spcBef>
                <a:spcPts val="600"/>
              </a:spcBef>
              <a:buFont typeface="Wingdings" pitchFamily="2" charset="2"/>
              <a:buChar char="v"/>
            </a:pPr>
            <a:r>
              <a:rPr lang="en-GB" sz="1800" b="1" dirty="0"/>
              <a:t>Public Private Partnership, not for profit consortium </a:t>
            </a:r>
            <a:r>
              <a:rPr lang="en-GB" sz="1800" dirty="0"/>
              <a:t>of &gt;350 world class experts</a:t>
            </a:r>
          </a:p>
          <a:p>
            <a:pPr lvl="1"/>
            <a:r>
              <a:rPr lang="en-GB" b="1" dirty="0"/>
              <a:t>SnT: </a:t>
            </a:r>
            <a:r>
              <a:rPr lang="en-GB" dirty="0"/>
              <a:t>Luxembourg University Cybersecurity research centre</a:t>
            </a:r>
          </a:p>
          <a:p>
            <a:pPr lvl="1"/>
            <a:r>
              <a:rPr lang="en-GB" b="1" dirty="0"/>
              <a:t>SECURITYMADEIN.LU: </a:t>
            </a:r>
            <a:r>
              <a:rPr lang="en-GB" dirty="0"/>
              <a:t>Cybersecurity Agency of Luxembourg</a:t>
            </a:r>
          </a:p>
          <a:p>
            <a:pPr lvl="1"/>
            <a:r>
              <a:rPr lang="en-GB" b="1" dirty="0"/>
              <a:t>Excellium Group: </a:t>
            </a:r>
            <a:r>
              <a:rPr lang="en-GB" dirty="0"/>
              <a:t>Cybersecurity leader in Luxembourg, with it’s African affiliate </a:t>
            </a:r>
          </a:p>
          <a:p>
            <a:pPr lvl="1"/>
            <a:r>
              <a:rPr lang="en-GB" b="1" dirty="0"/>
              <a:t>Suricate Solutions: </a:t>
            </a:r>
            <a:r>
              <a:rPr lang="en-GB" dirty="0"/>
              <a:t>1st Security Operation Centre for Financial Inclusion in Senegal since 2017 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2F2B5-58A3-9F4F-83E2-9660BC2FA080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3095" y="229341"/>
            <a:ext cx="1012888" cy="101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33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19583" y="320847"/>
            <a:ext cx="9205576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Africa Cybersecurity Resource Centre (ACRC)</a:t>
            </a:r>
            <a:br>
              <a:rPr lang="en-US" dirty="0"/>
            </a:br>
            <a:r>
              <a:rPr lang="en-US" dirty="0"/>
              <a:t>A</a:t>
            </a:r>
            <a:r>
              <a:rPr lang="fr-FR" dirty="0"/>
              <a:t> </a:t>
            </a:r>
            <a:r>
              <a:rPr lang="en-GB" dirty="0"/>
              <a:t>breakthrough</a:t>
            </a:r>
            <a:r>
              <a:rPr lang="fr-FR" dirty="0"/>
              <a:t> for Financial Inclusion 2/2</a:t>
            </a:r>
            <a:br>
              <a:rPr lang="en-GB" dirty="0"/>
            </a:br>
            <a:endParaRPr lang="en-GB" sz="2800" i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8A5698-6FE0-964D-8514-D46D43349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583" y="1641646"/>
            <a:ext cx="10433427" cy="4774465"/>
          </a:xfrm>
        </p:spPr>
        <p:txBody>
          <a:bodyPr>
            <a:no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GB" b="1" dirty="0"/>
              <a:t>Efficient setup &amp; operations</a:t>
            </a:r>
          </a:p>
          <a:p>
            <a:pPr lvl="1"/>
            <a:r>
              <a:rPr lang="en-GB" b="1" dirty="0"/>
              <a:t>Mutualisation</a:t>
            </a:r>
            <a:r>
              <a:rPr lang="en-GB" dirty="0"/>
              <a:t> to ensure sustainability, optimize resources and inclusivity</a:t>
            </a:r>
          </a:p>
          <a:p>
            <a:pPr lvl="1"/>
            <a:r>
              <a:rPr lang="en-GB" b="1" dirty="0"/>
              <a:t>Regional + Sub regional organisations (</a:t>
            </a:r>
            <a:r>
              <a:rPr lang="en-GB" dirty="0"/>
              <a:t>rather than country organisations)</a:t>
            </a:r>
          </a:p>
          <a:p>
            <a:pPr lvl="1"/>
            <a:r>
              <a:rPr lang="en-GB" b="1" dirty="0"/>
              <a:t>Focus on implementation, </a:t>
            </a:r>
            <a:r>
              <a:rPr lang="en-GB" dirty="0"/>
              <a:t>re-use and adapt</a:t>
            </a:r>
            <a:r>
              <a:rPr lang="en-GB" b="1" dirty="0"/>
              <a:t> </a:t>
            </a:r>
          </a:p>
          <a:p>
            <a:pPr lvl="1"/>
            <a:r>
              <a:rPr lang="en-GB" dirty="0"/>
              <a:t>Quality and affordable services</a:t>
            </a:r>
          </a:p>
          <a:p>
            <a:pPr lvl="1"/>
            <a:r>
              <a:rPr lang="en-GB" dirty="0"/>
              <a:t>Complementary lo local initiatives (e.g. country CERTs), compliance to local regulations</a:t>
            </a:r>
            <a:endParaRPr lang="en-GB" sz="800" dirty="0"/>
          </a:p>
          <a:p>
            <a:pPr marL="285750" indent="-285750">
              <a:buFont typeface="Wingdings" pitchFamily="2" charset="2"/>
              <a:buChar char="v"/>
            </a:pPr>
            <a:r>
              <a:rPr lang="en-GB" b="1" dirty="0"/>
              <a:t>Human Capital Development is critical</a:t>
            </a:r>
          </a:p>
          <a:p>
            <a:pPr lvl="1"/>
            <a:r>
              <a:rPr lang="fr-FR" dirty="0" err="1"/>
              <a:t>Hire</a:t>
            </a:r>
            <a:r>
              <a:rPr lang="fr-FR" dirty="0"/>
              <a:t>, train, coach </a:t>
            </a:r>
            <a:r>
              <a:rPr lang="en-GB" b="1" dirty="0"/>
              <a:t>&gt;100 dedicated experts in 3 locations in 3-5 years</a:t>
            </a:r>
          </a:p>
          <a:p>
            <a:pPr lvl="1"/>
            <a:r>
              <a:rPr lang="en-GB" dirty="0"/>
              <a:t>Workforce development (train PhD trainers to build MSc curricula)</a:t>
            </a:r>
          </a:p>
          <a:p>
            <a:pPr lvl="1"/>
            <a:r>
              <a:rPr lang="en-GB" dirty="0"/>
              <a:t>Gender Gap Bridging initiatives</a:t>
            </a:r>
          </a:p>
          <a:p>
            <a:pPr lvl="1"/>
            <a:r>
              <a:rPr lang="en-GB" dirty="0"/>
              <a:t>Huge capacity building effort; </a:t>
            </a:r>
          </a:p>
          <a:p>
            <a:pPr lvl="1"/>
            <a:r>
              <a:rPr lang="en-GB" dirty="0"/>
              <a:t>R&amp;D &amp; Innovation in Africa to understand future threats and prepare responses</a:t>
            </a:r>
          </a:p>
          <a:p>
            <a:r>
              <a:rPr lang="en-GB" dirty="0"/>
              <a:t>Reusable for </a:t>
            </a:r>
            <a:r>
              <a:rPr lang="en-GB" b="1" dirty="0"/>
              <a:t>other emerging regions and other critical sectors (telecom, energy, healthcare)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2F2B5-58A3-9F4F-83E2-9660BC2FA080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3095" y="229341"/>
            <a:ext cx="1012888" cy="101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6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438401"/>
            <a:ext cx="8596668" cy="2089048"/>
          </a:xfrm>
        </p:spPr>
        <p:txBody>
          <a:bodyPr/>
          <a:lstStyle/>
          <a:p>
            <a:r>
              <a:rPr lang="en-GB" dirty="0"/>
              <a:t>Thank you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727143"/>
            <a:ext cx="8596668" cy="1112956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Christophe Bianco</a:t>
            </a:r>
          </a:p>
          <a:p>
            <a:r>
              <a:rPr lang="fr-FR" dirty="0"/>
              <a:t>ACRC </a:t>
            </a:r>
            <a:r>
              <a:rPr lang="fr-FR" dirty="0" err="1"/>
              <a:t>Managing</a:t>
            </a:r>
            <a:r>
              <a:rPr lang="fr-FR" dirty="0"/>
              <a:t> Partner</a:t>
            </a:r>
          </a:p>
          <a:p>
            <a:r>
              <a:rPr lang="fr-FR" dirty="0" err="1"/>
              <a:t>cbianco</a:t>
            </a:r>
            <a:r>
              <a:rPr lang="fr-FR" dirty="0"/>
              <a:t>@</a:t>
            </a:r>
            <a:r>
              <a:rPr lang="en-LU" dirty="0"/>
              <a:t>cyber4africa.org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51951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35475</TotalTime>
  <Words>564</Words>
  <Application>Microsoft Macintosh PowerPoint</Application>
  <PresentationFormat>Widescreen</PresentationFormat>
  <Paragraphs>78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Helvetica Neue Light</vt:lpstr>
      <vt:lpstr>Helvetica Neue Thin</vt:lpstr>
      <vt:lpstr>HelveticaNeue-UltraLight</vt:lpstr>
      <vt:lpstr>Trebuchet MS</vt:lpstr>
      <vt:lpstr>Wingdings</vt:lpstr>
      <vt:lpstr>Wingdings 3</vt:lpstr>
      <vt:lpstr>Facet</vt:lpstr>
      <vt:lpstr>The Africa Cybersecurity Resource Centre for Financial Inclusion (ACRC)</vt:lpstr>
      <vt:lpstr>Today challenge with CyberSecurity</vt:lpstr>
      <vt:lpstr>Complex context</vt:lpstr>
      <vt:lpstr>Journey of an Entreprenor in Cyber</vt:lpstr>
      <vt:lpstr>Appendices</vt:lpstr>
      <vt:lpstr>Africa Cybersecurity Resource Centre (ACRC) A breakthrough for Financial Inclusion 1/2 </vt:lpstr>
      <vt:lpstr>Africa Cybersecurity Resource Centre (ACRC) A breakthrough for Financial Inclusion 2/2 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AfCSRC-FI Africa CyberSecurity Resource Centre  for Financial Inclusion</dc:title>
  <dc:subject/>
  <dc:creator>Jean-Louis Perrier</dc:creator>
  <cp:keywords/>
  <dc:description/>
  <cp:lastModifiedBy>Christophe Bianco</cp:lastModifiedBy>
  <cp:revision>482</cp:revision>
  <cp:lastPrinted>2020-12-09T09:38:56Z</cp:lastPrinted>
  <dcterms:created xsi:type="dcterms:W3CDTF">2020-02-07T20:23:08Z</dcterms:created>
  <dcterms:modified xsi:type="dcterms:W3CDTF">2021-09-28T11:50:11Z</dcterms:modified>
  <cp:category/>
</cp:coreProperties>
</file>